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/>
    <p:restoredTop sz="94659"/>
  </p:normalViewPr>
  <p:slideViewPr>
    <p:cSldViewPr snapToGrid="0" snapToObjects="1">
      <p:cViewPr varScale="1">
        <p:scale>
          <a:sx n="146" d="100"/>
          <a:sy n="146" d="100"/>
        </p:scale>
        <p:origin x="9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C893AF-C8C3-D74B-8C3D-7DB69A17B659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8A14B-4CEC-C245-83EF-ADEA1E6E9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94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7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2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7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06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74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36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7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2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92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8C607-42ED-DC4D-8DAF-3AA1A65BA0EA}" type="datetimeFigureOut">
              <a:rPr lang="en-US" smtClean="0"/>
              <a:t>5/3/17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1FB0A-F92A-9A42-BA42-0A1E960FB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31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179" y="145657"/>
            <a:ext cx="7948908" cy="687823"/>
          </a:xfrm>
        </p:spPr>
        <p:txBody>
          <a:bodyPr>
            <a:normAutofit fontScale="90000"/>
          </a:bodyPr>
          <a:lstStyle/>
          <a:p>
            <a:r>
              <a:rPr lang="en-US" sz="1600" dirty="0">
                <a:latin typeface="Arial" charset="0"/>
                <a:ea typeface="Arial" charset="0"/>
                <a:cs typeface="Arial" charset="0"/>
              </a:rPr>
              <a:t>Supplementary Table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3.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1600" dirty="0" smtClean="0">
                <a:latin typeface="Arial" charset="0"/>
                <a:ea typeface="Arial" charset="0"/>
                <a:cs typeface="Arial" charset="0"/>
              </a:rPr>
              <a:t>R  and P values </a:t>
            </a:r>
            <a:r>
              <a:rPr lang="en-US" sz="1600" dirty="0">
                <a:latin typeface="Arial" charset="0"/>
                <a:ea typeface="Arial" charset="0"/>
                <a:cs typeface="Arial" charset="0"/>
              </a:rPr>
              <a:t>of Spearman’s analysis among the Lin-CD15+MDSC from different compartments 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640925"/>
              </p:ext>
            </p:extLst>
          </p:nvPr>
        </p:nvGraphicFramePr>
        <p:xfrm>
          <a:off x="445061" y="623087"/>
          <a:ext cx="8054103" cy="2846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03"/>
                <a:gridCol w="895800"/>
                <a:gridCol w="895800"/>
                <a:gridCol w="895800"/>
                <a:gridCol w="895800"/>
                <a:gridCol w="895800"/>
                <a:gridCol w="895800"/>
                <a:gridCol w="895800"/>
                <a:gridCol w="895800"/>
              </a:tblGrid>
              <a:tr h="33172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 values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Axillary LN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Bone marrow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Colon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ilieum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Mesenteric LN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PBMC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Spleen</a:t>
                      </a:r>
                    </a:p>
                  </a:txBody>
                  <a:tcPr marL="12700" marR="12700" marT="12700" marB="0" anchor="b"/>
                </a:tc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Axillary LN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-0.228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0.508</a:t>
                      </a:r>
                    </a:p>
                  </a:txBody>
                  <a:tcPr marL="12700" marR="12700" marT="12700" marB="0" anchor="b"/>
                </a:tc>
              </a:tr>
              <a:tr h="331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Bone marrow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0.127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-0.337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-0.484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-0.137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Colon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-0.042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ilieum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-0.228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-0.337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-0.004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-0.105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0.629</a:t>
                      </a:r>
                    </a:p>
                  </a:txBody>
                  <a:tcPr marL="12700" marR="12700" marT="12700" marB="0" anchor="b"/>
                </a:tc>
              </a:tr>
              <a:tr h="331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Mesenteric LN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-0.110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-0.484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-0.525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0.287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PBMC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-0.256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-0.525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0.203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Spleen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-0.137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-0.004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0.629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081034"/>
              </p:ext>
            </p:extLst>
          </p:nvPr>
        </p:nvGraphicFramePr>
        <p:xfrm>
          <a:off x="445060" y="3749698"/>
          <a:ext cx="8054103" cy="2846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03"/>
                <a:gridCol w="895800"/>
                <a:gridCol w="895800"/>
                <a:gridCol w="895800"/>
                <a:gridCol w="895800"/>
                <a:gridCol w="895800"/>
                <a:gridCol w="895800"/>
                <a:gridCol w="895800"/>
                <a:gridCol w="895800"/>
              </a:tblGrid>
              <a:tr h="331724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 values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Axillary LN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Bone marrow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Colon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ilieum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Mesenteric LN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PBMC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Spleen</a:t>
                      </a:r>
                    </a:p>
                  </a:txBody>
                  <a:tcPr marL="12700" marR="12700" marT="12700" marB="0" anchor="b"/>
                </a:tc>
              </a:tr>
              <a:tr h="30836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Axillary LN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</a:t>
                      </a:r>
                    </a:p>
                  </a:txBody>
                  <a:tcPr marL="12700" marR="12700" marT="12700" marB="0" anchor="b"/>
                </a:tc>
              </a:tr>
              <a:tr h="331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Bone marrow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0.67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Colon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ilieum LP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Liver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</a:tr>
              <a:tr h="3317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Mesenteric LN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0.73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0.11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PBMC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0.42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0.25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0.53</a:t>
                      </a:r>
                    </a:p>
                  </a:txBody>
                  <a:tcPr marL="12700" marR="12700" marT="12700" marB="0" anchor="b"/>
                </a:tc>
              </a:tr>
              <a:tr h="30216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Spleen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0.67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1.00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0.03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0.36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charset="0"/>
                        </a:rPr>
                        <a:t>0.53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613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271</TotalTime>
  <Words>214</Words>
  <Application>Microsoft Macintosh PowerPoint</Application>
  <PresentationFormat>On-screen Show (4:3)</PresentationFormat>
  <Paragraphs>147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Supplementary Table 3. The R  and P values of Spearman’s analysis among the Lin-CD15+MDSC from different compartments 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Table 1. Spearman’s R values between the CM9 tetramer+CD8+T cell percentages of different compartments  </dc:title>
  <dc:creator>Microsoft Office User</dc:creator>
  <cp:lastModifiedBy>Yongjun Sui</cp:lastModifiedBy>
  <cp:revision>25</cp:revision>
  <cp:lastPrinted>2016-12-02T20:14:24Z</cp:lastPrinted>
  <dcterms:created xsi:type="dcterms:W3CDTF">2016-11-21T15:15:29Z</dcterms:created>
  <dcterms:modified xsi:type="dcterms:W3CDTF">2017-05-03T19:22:36Z</dcterms:modified>
</cp:coreProperties>
</file>