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3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424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8DE05-16BB-AF42-9B56-FAC9A656A2E7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43F3F-D121-9E48-B9F1-9BD95C8F4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6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8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0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41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5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60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9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77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71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10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74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4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E5F2-9113-ED44-B2AE-91AA556E6683}" type="datetimeFigureOut">
              <a:rPr kumimoji="1" lang="ja-JP" altLang="en-US" smtClean="0"/>
              <a:t>15/12/09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8885-4D17-1A49-87EF-49665F916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5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グループ化 117"/>
          <p:cNvGrpSpPr/>
          <p:nvPr/>
        </p:nvGrpSpPr>
        <p:grpSpPr>
          <a:xfrm>
            <a:off x="2421122" y="2412135"/>
            <a:ext cx="1937633" cy="2803707"/>
            <a:chOff x="2324004" y="1053654"/>
            <a:chExt cx="1938082" cy="2804194"/>
          </a:xfrm>
        </p:grpSpPr>
        <p:sp>
          <p:nvSpPr>
            <p:cNvPr id="99" name="テキスト ボックス 89"/>
            <p:cNvSpPr txBox="1">
              <a:spLocks noChangeArrowheads="1"/>
            </p:cNvSpPr>
            <p:nvPr/>
          </p:nvSpPr>
          <p:spPr bwMode="auto">
            <a:xfrm>
              <a:off x="2427173" y="3685234"/>
              <a:ext cx="445087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r"/>
              <a:r>
                <a:rPr lang="en-US" altLang="ja-JP" sz="11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HBZ</a:t>
              </a:r>
              <a:endParaRPr lang="ja-JP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テキスト ボックス 101"/>
            <p:cNvSpPr txBox="1">
              <a:spLocks noChangeArrowheads="1"/>
            </p:cNvSpPr>
            <p:nvPr/>
          </p:nvSpPr>
          <p:spPr bwMode="auto">
            <a:xfrm>
              <a:off x="2342534" y="3348658"/>
              <a:ext cx="52312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 Unicode MS" charset="0"/>
                </a:defRPr>
              </a:lvl1pPr>
              <a:lvl2pPr>
                <a:defRPr kumimoji="1" sz="28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3pPr>
              <a:lvl4pPr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4pPr>
              <a:lvl5pPr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charset="0"/>
                  <a:cs typeface="Arial Unicode MS" charset="0"/>
                </a:defRPr>
              </a:lvl9pPr>
            </a:lstStyle>
            <a:p>
              <a:pPr algn="r"/>
              <a:r>
                <a:rPr lang="en-US" altLang="ja-JP" sz="11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C/EBP</a:t>
              </a:r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  <a:sym typeface="Symbol" charset="0"/>
                </a:rPr>
                <a:t></a:t>
              </a:r>
              <a:endParaRPr lang="ja-JP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Rectangle 328"/>
            <p:cNvSpPr>
              <a:spLocks noChangeArrowheads="1"/>
            </p:cNvSpPr>
            <p:nvPr/>
          </p:nvSpPr>
          <p:spPr bwMode="auto">
            <a:xfrm>
              <a:off x="3710852" y="3688571"/>
              <a:ext cx="4295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03" name="Rectangle 328"/>
            <p:cNvSpPr>
              <a:spLocks noChangeArrowheads="1"/>
            </p:cNvSpPr>
            <p:nvPr/>
          </p:nvSpPr>
          <p:spPr bwMode="auto">
            <a:xfrm>
              <a:off x="3710674" y="3348658"/>
              <a:ext cx="432116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04" name="Rectangle 328"/>
            <p:cNvSpPr>
              <a:spLocks noChangeArrowheads="1"/>
            </p:cNvSpPr>
            <p:nvPr/>
          </p:nvSpPr>
          <p:spPr bwMode="auto">
            <a:xfrm>
              <a:off x="3015287" y="3348658"/>
              <a:ext cx="432115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pitchFamily="-112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</p:txBody>
        </p:sp>
        <p:sp>
          <p:nvSpPr>
            <p:cNvPr id="106" name="Rectangle 328"/>
            <p:cNvSpPr>
              <a:spLocks noChangeArrowheads="1"/>
            </p:cNvSpPr>
            <p:nvPr/>
          </p:nvSpPr>
          <p:spPr bwMode="auto">
            <a:xfrm>
              <a:off x="3015461" y="3679180"/>
              <a:ext cx="429559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algn="ctr" eaLnBrk="0" hangingPunct="0"/>
              <a:r>
                <a:rPr lang="en-US" altLang="ja-JP" sz="11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</a:p>
          </p:txBody>
        </p:sp>
        <p:grpSp>
          <p:nvGrpSpPr>
            <p:cNvPr id="115" name="グループ化 114"/>
            <p:cNvGrpSpPr/>
            <p:nvPr/>
          </p:nvGrpSpPr>
          <p:grpSpPr>
            <a:xfrm>
              <a:off x="2586145" y="1404442"/>
              <a:ext cx="1675941" cy="1768806"/>
              <a:chOff x="1190799" y="1404442"/>
              <a:chExt cx="1675941" cy="1768806"/>
            </a:xfrm>
          </p:grpSpPr>
          <p:grpSp>
            <p:nvGrpSpPr>
              <p:cNvPr id="111" name="グループ化 110"/>
              <p:cNvGrpSpPr/>
              <p:nvPr/>
            </p:nvGrpSpPr>
            <p:grpSpPr>
              <a:xfrm>
                <a:off x="1483202" y="1432114"/>
                <a:ext cx="1383538" cy="1692239"/>
                <a:chOff x="1483200" y="1432114"/>
                <a:chExt cx="1726337" cy="1692239"/>
              </a:xfrm>
            </p:grpSpPr>
            <p:sp>
              <p:nvSpPr>
                <p:cNvPr id="1034" name="Freeform 39"/>
                <p:cNvSpPr>
                  <a:spLocks noEditPoints="1"/>
                </p:cNvSpPr>
                <p:nvPr/>
              </p:nvSpPr>
              <p:spPr bwMode="auto">
                <a:xfrm>
                  <a:off x="1744788" y="1594398"/>
                  <a:ext cx="1208539" cy="1526723"/>
                </a:xfrm>
                <a:custGeom>
                  <a:avLst/>
                  <a:gdLst>
                    <a:gd name="T0" fmla="*/ 0 w 2348"/>
                    <a:gd name="T1" fmla="*/ 219 h 1223"/>
                    <a:gd name="T2" fmla="*/ 671 w 2348"/>
                    <a:gd name="T3" fmla="*/ 219 h 1223"/>
                    <a:gd name="T4" fmla="*/ 671 w 2348"/>
                    <a:gd name="T5" fmla="*/ 1223 h 1223"/>
                    <a:gd name="T6" fmla="*/ 0 w 2348"/>
                    <a:gd name="T7" fmla="*/ 1223 h 1223"/>
                    <a:gd name="T8" fmla="*/ 0 w 2348"/>
                    <a:gd name="T9" fmla="*/ 219 h 1223"/>
                    <a:gd name="T10" fmla="*/ 1676 w 2348"/>
                    <a:gd name="T11" fmla="*/ 0 h 1223"/>
                    <a:gd name="T12" fmla="*/ 2348 w 2348"/>
                    <a:gd name="T13" fmla="*/ 0 h 1223"/>
                    <a:gd name="T14" fmla="*/ 2348 w 2348"/>
                    <a:gd name="T15" fmla="*/ 1223 h 1223"/>
                    <a:gd name="T16" fmla="*/ 1676 w 2348"/>
                    <a:gd name="T17" fmla="*/ 1223 h 1223"/>
                    <a:gd name="T18" fmla="*/ 1676 w 2348"/>
                    <a:gd name="T19" fmla="*/ 0 h 12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48" h="1223">
                      <a:moveTo>
                        <a:pt x="0" y="219"/>
                      </a:moveTo>
                      <a:lnTo>
                        <a:pt x="671" y="219"/>
                      </a:lnTo>
                      <a:lnTo>
                        <a:pt x="671" y="1223"/>
                      </a:lnTo>
                      <a:lnTo>
                        <a:pt x="0" y="1223"/>
                      </a:lnTo>
                      <a:lnTo>
                        <a:pt x="0" y="219"/>
                      </a:lnTo>
                      <a:close/>
                      <a:moveTo>
                        <a:pt x="1676" y="0"/>
                      </a:moveTo>
                      <a:lnTo>
                        <a:pt x="2348" y="0"/>
                      </a:lnTo>
                      <a:lnTo>
                        <a:pt x="2348" y="1223"/>
                      </a:lnTo>
                      <a:lnTo>
                        <a:pt x="1676" y="1223"/>
                      </a:lnTo>
                      <a:lnTo>
                        <a:pt x="167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35" name="Freeform 40"/>
                <p:cNvSpPr>
                  <a:spLocks noEditPoints="1"/>
                </p:cNvSpPr>
                <p:nvPr/>
              </p:nvSpPr>
              <p:spPr bwMode="auto">
                <a:xfrm>
                  <a:off x="1897442" y="1679286"/>
                  <a:ext cx="44920" cy="355778"/>
                </a:xfrm>
                <a:custGeom>
                  <a:avLst/>
                  <a:gdLst>
                    <a:gd name="T0" fmla="*/ 14 w 35"/>
                    <a:gd name="T1" fmla="*/ 282 h 285"/>
                    <a:gd name="T2" fmla="*/ 14 w 35"/>
                    <a:gd name="T3" fmla="*/ 151 h 285"/>
                    <a:gd name="T4" fmla="*/ 14 w 35"/>
                    <a:gd name="T5" fmla="*/ 3 h 285"/>
                    <a:gd name="T6" fmla="*/ 20 w 35"/>
                    <a:gd name="T7" fmla="*/ 3 h 285"/>
                    <a:gd name="T8" fmla="*/ 20 w 35"/>
                    <a:gd name="T9" fmla="*/ 151 h 285"/>
                    <a:gd name="T10" fmla="*/ 20 w 35"/>
                    <a:gd name="T11" fmla="*/ 282 h 285"/>
                    <a:gd name="T12" fmla="*/ 14 w 35"/>
                    <a:gd name="T13" fmla="*/ 282 h 285"/>
                    <a:gd name="T14" fmla="*/ 0 w 35"/>
                    <a:gd name="T15" fmla="*/ 279 h 285"/>
                    <a:gd name="T16" fmla="*/ 35 w 35"/>
                    <a:gd name="T17" fmla="*/ 279 h 285"/>
                    <a:gd name="T18" fmla="*/ 35 w 35"/>
                    <a:gd name="T19" fmla="*/ 285 h 285"/>
                    <a:gd name="T20" fmla="*/ 0 w 35"/>
                    <a:gd name="T21" fmla="*/ 285 h 285"/>
                    <a:gd name="T22" fmla="*/ 0 w 35"/>
                    <a:gd name="T23" fmla="*/ 279 h 285"/>
                    <a:gd name="T24" fmla="*/ 0 w 35"/>
                    <a:gd name="T25" fmla="*/ 0 h 285"/>
                    <a:gd name="T26" fmla="*/ 35 w 35"/>
                    <a:gd name="T27" fmla="*/ 0 h 285"/>
                    <a:gd name="T28" fmla="*/ 35 w 35"/>
                    <a:gd name="T29" fmla="*/ 5 h 285"/>
                    <a:gd name="T30" fmla="*/ 0 w 35"/>
                    <a:gd name="T31" fmla="*/ 5 h 285"/>
                    <a:gd name="T32" fmla="*/ 0 w 35"/>
                    <a:gd name="T33" fmla="*/ 0 h 2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5" h="285">
                      <a:moveTo>
                        <a:pt x="14" y="282"/>
                      </a:moveTo>
                      <a:lnTo>
                        <a:pt x="14" y="151"/>
                      </a:lnTo>
                      <a:lnTo>
                        <a:pt x="14" y="3"/>
                      </a:lnTo>
                      <a:lnTo>
                        <a:pt x="20" y="3"/>
                      </a:lnTo>
                      <a:lnTo>
                        <a:pt x="20" y="151"/>
                      </a:lnTo>
                      <a:lnTo>
                        <a:pt x="20" y="282"/>
                      </a:lnTo>
                      <a:lnTo>
                        <a:pt x="14" y="282"/>
                      </a:lnTo>
                      <a:close/>
                      <a:moveTo>
                        <a:pt x="0" y="279"/>
                      </a:moveTo>
                      <a:lnTo>
                        <a:pt x="35" y="279"/>
                      </a:lnTo>
                      <a:lnTo>
                        <a:pt x="35" y="285"/>
                      </a:lnTo>
                      <a:lnTo>
                        <a:pt x="0" y="285"/>
                      </a:lnTo>
                      <a:lnTo>
                        <a:pt x="0" y="279"/>
                      </a:lnTo>
                      <a:close/>
                      <a:moveTo>
                        <a:pt x="0" y="0"/>
                      </a:moveTo>
                      <a:lnTo>
                        <a:pt x="35" y="0"/>
                      </a:lnTo>
                      <a:lnTo>
                        <a:pt x="35" y="5"/>
                      </a:lnTo>
                      <a:lnTo>
                        <a:pt x="0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88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36" name="Freeform 41"/>
                <p:cNvSpPr>
                  <a:spLocks noEditPoints="1"/>
                </p:cNvSpPr>
                <p:nvPr/>
              </p:nvSpPr>
              <p:spPr bwMode="auto">
                <a:xfrm>
                  <a:off x="2760879" y="1432114"/>
                  <a:ext cx="44920" cy="308341"/>
                </a:xfrm>
                <a:custGeom>
                  <a:avLst/>
                  <a:gdLst>
                    <a:gd name="T0" fmla="*/ 16 w 37"/>
                    <a:gd name="T1" fmla="*/ 244 h 247"/>
                    <a:gd name="T2" fmla="*/ 16 w 37"/>
                    <a:gd name="T3" fmla="*/ 130 h 247"/>
                    <a:gd name="T4" fmla="*/ 16 w 37"/>
                    <a:gd name="T5" fmla="*/ 3 h 247"/>
                    <a:gd name="T6" fmla="*/ 21 w 37"/>
                    <a:gd name="T7" fmla="*/ 3 h 247"/>
                    <a:gd name="T8" fmla="*/ 21 w 37"/>
                    <a:gd name="T9" fmla="*/ 130 h 247"/>
                    <a:gd name="T10" fmla="*/ 21 w 37"/>
                    <a:gd name="T11" fmla="*/ 244 h 247"/>
                    <a:gd name="T12" fmla="*/ 16 w 37"/>
                    <a:gd name="T13" fmla="*/ 244 h 247"/>
                    <a:gd name="T14" fmla="*/ 0 w 37"/>
                    <a:gd name="T15" fmla="*/ 241 h 247"/>
                    <a:gd name="T16" fmla="*/ 37 w 37"/>
                    <a:gd name="T17" fmla="*/ 241 h 247"/>
                    <a:gd name="T18" fmla="*/ 37 w 37"/>
                    <a:gd name="T19" fmla="*/ 247 h 247"/>
                    <a:gd name="T20" fmla="*/ 0 w 37"/>
                    <a:gd name="T21" fmla="*/ 247 h 247"/>
                    <a:gd name="T22" fmla="*/ 0 w 37"/>
                    <a:gd name="T23" fmla="*/ 241 h 247"/>
                    <a:gd name="T24" fmla="*/ 0 w 37"/>
                    <a:gd name="T25" fmla="*/ 0 h 247"/>
                    <a:gd name="T26" fmla="*/ 37 w 37"/>
                    <a:gd name="T27" fmla="*/ 0 h 247"/>
                    <a:gd name="T28" fmla="*/ 37 w 37"/>
                    <a:gd name="T29" fmla="*/ 6 h 247"/>
                    <a:gd name="T30" fmla="*/ 0 w 37"/>
                    <a:gd name="T31" fmla="*/ 6 h 247"/>
                    <a:gd name="T32" fmla="*/ 0 w 37"/>
                    <a:gd name="T33" fmla="*/ 0 h 2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7" h="247">
                      <a:moveTo>
                        <a:pt x="16" y="244"/>
                      </a:moveTo>
                      <a:lnTo>
                        <a:pt x="16" y="130"/>
                      </a:lnTo>
                      <a:lnTo>
                        <a:pt x="16" y="3"/>
                      </a:lnTo>
                      <a:lnTo>
                        <a:pt x="21" y="3"/>
                      </a:lnTo>
                      <a:lnTo>
                        <a:pt x="21" y="130"/>
                      </a:lnTo>
                      <a:lnTo>
                        <a:pt x="21" y="244"/>
                      </a:lnTo>
                      <a:lnTo>
                        <a:pt x="16" y="244"/>
                      </a:lnTo>
                      <a:close/>
                      <a:moveTo>
                        <a:pt x="0" y="241"/>
                      </a:moveTo>
                      <a:lnTo>
                        <a:pt x="37" y="241"/>
                      </a:lnTo>
                      <a:lnTo>
                        <a:pt x="37" y="247"/>
                      </a:lnTo>
                      <a:lnTo>
                        <a:pt x="0" y="247"/>
                      </a:lnTo>
                      <a:lnTo>
                        <a:pt x="0" y="241"/>
                      </a:lnTo>
                      <a:close/>
                      <a:moveTo>
                        <a:pt x="0" y="0"/>
                      </a:moveTo>
                      <a:lnTo>
                        <a:pt x="37" y="0"/>
                      </a:lnTo>
                      <a:lnTo>
                        <a:pt x="37" y="6"/>
                      </a:lnTo>
                      <a:lnTo>
                        <a:pt x="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588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039" name="Rectangle 44"/>
                <p:cNvSpPr>
                  <a:spLocks noChangeArrowheads="1"/>
                </p:cNvSpPr>
                <p:nvPr/>
              </p:nvSpPr>
              <p:spPr bwMode="auto">
                <a:xfrm>
                  <a:off x="1483200" y="3124353"/>
                  <a:ext cx="1726337" cy="0"/>
                </a:xfrm>
                <a:prstGeom prst="rect">
                  <a:avLst/>
                </a:prstGeom>
                <a:solidFill>
                  <a:srgbClr val="868686"/>
                </a:solidFill>
                <a:ln w="952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055" name="グループ化 1054"/>
              <p:cNvGrpSpPr/>
              <p:nvPr/>
            </p:nvGrpSpPr>
            <p:grpSpPr>
              <a:xfrm>
                <a:off x="1190799" y="1404442"/>
                <a:ext cx="294779" cy="1768806"/>
                <a:chOff x="621052" y="1420355"/>
                <a:chExt cx="294779" cy="1755954"/>
              </a:xfrm>
            </p:grpSpPr>
            <p:sp>
              <p:nvSpPr>
                <p:cNvPr id="138" name="Rectangle 61"/>
                <p:cNvSpPr>
                  <a:spLocks noChangeArrowheads="1"/>
                </p:cNvSpPr>
                <p:nvPr/>
              </p:nvSpPr>
              <p:spPr bwMode="auto">
                <a:xfrm>
                  <a:off x="867124" y="1881623"/>
                  <a:ext cx="47677" cy="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Rectangle 78"/>
                <p:cNvSpPr>
                  <a:spLocks noChangeArrowheads="1"/>
                </p:cNvSpPr>
                <p:nvPr/>
              </p:nvSpPr>
              <p:spPr bwMode="auto">
                <a:xfrm>
                  <a:off x="714439" y="3008233"/>
                  <a:ext cx="70548" cy="1680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14217"/>
                  <a:r>
                    <a:rPr lang="ja-JP" altLang="ja-JP" sz="1100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0</a:t>
                  </a:r>
                  <a:endParaRPr lang="ja-JP" altLang="ja-JP" sz="110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Rectangle 83"/>
                <p:cNvSpPr>
                  <a:spLocks noChangeArrowheads="1"/>
                </p:cNvSpPr>
                <p:nvPr/>
              </p:nvSpPr>
              <p:spPr bwMode="auto">
                <a:xfrm>
                  <a:off x="621263" y="1772244"/>
                  <a:ext cx="245861" cy="1680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14217"/>
                  <a:r>
                    <a:rPr lang="ja-JP" altLang="ja-JP" sz="1100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1</a:t>
                  </a:r>
                  <a:r>
                    <a:rPr lang="en-US" altLang="ja-JP" sz="1100" dirty="0">
                      <a:solidFill>
                        <a:srgbClr val="000000"/>
                      </a:solidFill>
                      <a:cs typeface="Arial" panose="020B0604020202020204" pitchFamily="34" charset="0"/>
                    </a:rPr>
                    <a:t>.0</a:t>
                  </a:r>
                  <a:endParaRPr lang="ja-JP" altLang="ja-JP" sz="1100" dirty="0"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41" name="直線コネクタ 140"/>
                <p:cNvCxnSpPr/>
                <p:nvPr/>
              </p:nvCxnSpPr>
              <p:spPr>
                <a:xfrm flipH="1" flipV="1">
                  <a:off x="914802" y="1420355"/>
                  <a:ext cx="1029" cy="170114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2" name="Rectangle 61"/>
                <p:cNvSpPr>
                  <a:spLocks noChangeArrowheads="1"/>
                </p:cNvSpPr>
                <p:nvPr/>
              </p:nvSpPr>
              <p:spPr bwMode="auto">
                <a:xfrm>
                  <a:off x="867124" y="2504377"/>
                  <a:ext cx="47677" cy="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3" name="Rectangle 61"/>
                <p:cNvSpPr>
                  <a:spLocks noChangeArrowheads="1"/>
                </p:cNvSpPr>
                <p:nvPr/>
              </p:nvSpPr>
              <p:spPr bwMode="auto">
                <a:xfrm>
                  <a:off x="867124" y="3126806"/>
                  <a:ext cx="47677" cy="0"/>
                </a:xfrm>
                <a:prstGeom prst="rect">
                  <a:avLst/>
                </a:prstGeom>
                <a:noFill/>
                <a:ln w="9525" cap="flat">
                  <a:solidFill>
                    <a:schemeClr val="tx1"/>
                  </a:solidFill>
                  <a:prstDash val="solid"/>
                  <a:bevel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4" name="Rectangle 83"/>
                <p:cNvSpPr>
                  <a:spLocks noChangeArrowheads="1"/>
                </p:cNvSpPr>
                <p:nvPr/>
              </p:nvSpPr>
              <p:spPr bwMode="auto">
                <a:xfrm>
                  <a:off x="621052" y="2394417"/>
                  <a:ext cx="245861" cy="16804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Arial" pitchFamily="34" charset="0"/>
                      <a:ea typeface="ＭＳ Ｐゴシック" pitchFamily="50" charset="-128"/>
                      <a:cs typeface="ＭＳ Ｐゴシック" pitchFamily="50" charset="-128"/>
                    </a:defRPr>
                  </a:lvl9pPr>
                </a:lstStyle>
                <a:p>
                  <a:pPr defTabSz="914217"/>
                  <a:r>
                    <a:rPr lang="en-US" altLang="ja-JP" sz="1100" dirty="0">
                      <a:cs typeface="Arial" panose="020B0604020202020204" pitchFamily="34" charset="0"/>
                    </a:rPr>
                    <a:t>0.5</a:t>
                  </a:r>
                  <a:endParaRPr lang="ja-JP" altLang="ja-JP" sz="1100" dirty="0"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59" name="Freeform 36"/>
            <p:cNvSpPr>
              <a:spLocks/>
            </p:cNvSpPr>
            <p:nvPr/>
          </p:nvSpPr>
          <p:spPr bwMode="auto">
            <a:xfrm>
              <a:off x="3221573" y="1280947"/>
              <a:ext cx="702000" cy="67500"/>
            </a:xfrm>
            <a:custGeom>
              <a:avLst/>
              <a:gdLst>
                <a:gd name="T0" fmla="*/ 0 w 4684"/>
                <a:gd name="T1" fmla="*/ 876 h 876"/>
                <a:gd name="T2" fmla="*/ 73 w 4684"/>
                <a:gd name="T3" fmla="*/ 0 h 876"/>
                <a:gd name="T4" fmla="*/ 4611 w 4684"/>
                <a:gd name="T5" fmla="*/ 0 h 876"/>
                <a:gd name="T6" fmla="*/ 4684 w 4684"/>
                <a:gd name="T7" fmla="*/ 876 h 8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84" h="876">
                  <a:moveTo>
                    <a:pt x="0" y="876"/>
                  </a:moveTo>
                  <a:cubicBezTo>
                    <a:pt x="0" y="393"/>
                    <a:pt x="33" y="0"/>
                    <a:pt x="73" y="0"/>
                  </a:cubicBezTo>
                  <a:lnTo>
                    <a:pt x="4611" y="0"/>
                  </a:lnTo>
                  <a:cubicBezTo>
                    <a:pt x="4652" y="0"/>
                    <a:pt x="4684" y="393"/>
                    <a:pt x="4684" y="87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0" name="Rectangle 528"/>
            <p:cNvSpPr>
              <a:spLocks noChangeAspect="1" noChangeArrowheads="1"/>
            </p:cNvSpPr>
            <p:nvPr/>
          </p:nvSpPr>
          <p:spPr bwMode="auto">
            <a:xfrm>
              <a:off x="3246534" y="1053654"/>
              <a:ext cx="6228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Arial Unicode MS" pitchFamily="50" charset="-128"/>
                  <a:cs typeface="Arial Unicode MS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800" i="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ja-JP" altLang="en-US" sz="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ja-JP" sz="800" dirty="0">
                  <a:latin typeface="Arial" panose="020B0604020202020204" pitchFamily="34" charset="0"/>
                  <a:cs typeface="Arial" panose="020B0604020202020204" pitchFamily="34" charset="0"/>
                </a:rPr>
                <a:t>= 0.09</a:t>
              </a:r>
            </a:p>
          </p:txBody>
        </p:sp>
        <p:sp>
          <p:nvSpPr>
            <p:cNvPr id="161" name="Rectangle 156"/>
            <p:cNvSpPr>
              <a:spLocks noChangeArrowheads="1"/>
            </p:cNvSpPr>
            <p:nvPr/>
          </p:nvSpPr>
          <p:spPr bwMode="auto">
            <a:xfrm rot="16200000">
              <a:off x="1720469" y="2189451"/>
              <a:ext cx="1376348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defTabSz="914217"/>
              <a:r>
                <a:rPr lang="en-US" altLang="ja-JP" sz="1100" dirty="0">
                  <a:solidFill>
                    <a:srgbClr val="000000"/>
                  </a:solidFill>
                  <a:ea typeface="Arial Unicode MS" panose="020B0604020202020204" pitchFamily="50" charset="-128"/>
                  <a:cs typeface="Arial" panose="020B0604020202020204" pitchFamily="34" charset="0"/>
                </a:rPr>
                <a:t>mRNA  CEBP</a:t>
              </a:r>
              <a:r>
                <a:rPr lang="en-US" altLang="ja-JP" sz="1100" i="1" dirty="0">
                  <a:solidFill>
                    <a:srgbClr val="000000"/>
                  </a:solidFill>
                  <a:ea typeface="Arial Unicode MS" panose="020B0604020202020204" pitchFamily="50" charset="-128"/>
                  <a:cs typeface="Arial" panose="020B0604020202020204" pitchFamily="34" charset="0"/>
                </a:rPr>
                <a:t>α / 18S</a:t>
              </a:r>
              <a:endParaRPr lang="ja-JP" altLang="ja-JP" sz="1100" i="1" dirty="0">
                <a:ea typeface="Arial Unicode MS" panose="020B060402020202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164" name="正方形/長方形 163"/>
          <p:cNvSpPr/>
          <p:nvPr/>
        </p:nvSpPr>
        <p:spPr>
          <a:xfrm>
            <a:off x="549347" y="5642682"/>
            <a:ext cx="5399350" cy="338495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S7 Fig. Expression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C/EBPα in the presence of HBZ</a:t>
            </a:r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2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Macintosh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Matsuoka Masao</dc:creator>
  <cp:lastModifiedBy>Matsuoka Masao</cp:lastModifiedBy>
  <cp:revision>7</cp:revision>
  <dcterms:created xsi:type="dcterms:W3CDTF">2015-12-09T05:05:01Z</dcterms:created>
  <dcterms:modified xsi:type="dcterms:W3CDTF">2015-12-09T05:07:45Z</dcterms:modified>
</cp:coreProperties>
</file>