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6" r:id="rId2"/>
    <p:sldId id="28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p:restoredLeft sz="15620"/>
    <p:restoredTop sz="94660"/>
  </p:normalViewPr>
  <p:slideViewPr>
    <p:cSldViewPr>
      <p:cViewPr>
        <p:scale>
          <a:sx n="100" d="100"/>
          <a:sy n="100" d="100"/>
        </p:scale>
        <p:origin x="-1704" y="-666"/>
      </p:cViewPr>
      <p:guideLst>
        <p:guide orient="horz" pos="351"/>
        <p:guide pos="33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joannemcbane:Desktop:MAINTAIN%20Study%20JNutrition:Ranjeeta_April2020:SupFig8HVL_PLOT_Intent-to-treat-censor.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joannemcbane:Desktop:MAINTAIN%20Study%20JNutrition:Ranjeeta_April2020:SupFig8HVL_PLOT_Intent-to-treat-censor.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Macintosh%20HD:Users:joannemcbane:Desktop:MAINTAIN%20Study%20JNutrition:Ranjeeta_April2020:SupFig9HVL_off%20protocol-censor.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Macintosh%20HD:Users:joannemcbane:Desktop:MAINTAIN%20Study%20JNutrition:Ranjeeta_April2020:SupFig9HVL_off%20protocol-censor.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6499298730086201"/>
          <c:y val="0.132346855376057"/>
          <c:w val="0.75325287988329304"/>
          <c:h val="0.650848661183834"/>
        </c:manualLayout>
      </c:layout>
      <c:lineChart>
        <c:grouping val="standard"/>
        <c:varyColors val="0"/>
        <c:ser>
          <c:idx val="0"/>
          <c:order val="0"/>
          <c:tx>
            <c:strRef>
              <c:f>'HIV VL intent to treat censor'!$A$117</c:f>
              <c:strCache>
                <c:ptCount val="1"/>
                <c:pt idx="0">
                  <c:v>01-014</c:v>
                </c:pt>
              </c:strCache>
            </c:strRef>
          </c:tx>
          <c:spPr>
            <a:ln w="19050">
              <a:solidFill>
                <a:schemeClr val="tx1"/>
              </a:solidFill>
            </a:ln>
          </c:spPr>
          <c:marker>
            <c:symbol val="triangl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censor'!$C$117:$F$117</c:f>
              <c:numCache>
                <c:formatCode>General</c:formatCode>
                <c:ptCount val="4"/>
                <c:pt idx="0">
                  <c:v>3.6159500516564012</c:v>
                </c:pt>
                <c:pt idx="1">
                  <c:v>4.1303015973418438</c:v>
                </c:pt>
                <c:pt idx="2">
                  <c:v>4.1062589098674076</c:v>
                </c:pt>
                <c:pt idx="3">
                  <c:v>4.1062589098674076</c:v>
                </c:pt>
              </c:numCache>
            </c:numRef>
          </c:val>
          <c:smooth val="1"/>
        </c:ser>
        <c:ser>
          <c:idx val="1"/>
          <c:order val="1"/>
          <c:tx>
            <c:strRef>
              <c:f>'HIV VL intent to treat censor'!$A$118</c:f>
              <c:strCache>
                <c:ptCount val="1"/>
                <c:pt idx="0">
                  <c:v>01-030</c:v>
                </c:pt>
              </c:strCache>
            </c:strRef>
          </c:tx>
          <c:spPr>
            <a:ln w="19050">
              <a:solidFill>
                <a:schemeClr val="tx1">
                  <a:lumMod val="50000"/>
                  <a:lumOff val="50000"/>
                </a:schemeClr>
              </a:solidFill>
            </a:ln>
          </c:spPr>
          <c:marker>
            <c:spPr>
              <a:solidFill>
                <a:schemeClr val="tx1">
                  <a:lumMod val="50000"/>
                  <a:lumOff val="50000"/>
                </a:schemeClr>
              </a:solidFill>
              <a:ln>
                <a:solidFill>
                  <a:schemeClr val="tx1">
                    <a:lumMod val="50000"/>
                    <a:lumOff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censor'!$C$118:$F$118</c:f>
              <c:numCache>
                <c:formatCode>General</c:formatCode>
                <c:ptCount val="4"/>
                <c:pt idx="0">
                  <c:v>4.4572761860613284</c:v>
                </c:pt>
                <c:pt idx="1">
                  <c:v>4.5840936546063347</c:v>
                </c:pt>
                <c:pt idx="2">
                  <c:v>4.9278270047871633</c:v>
                </c:pt>
                <c:pt idx="3">
                  <c:v>4.8090813907309151</c:v>
                </c:pt>
              </c:numCache>
            </c:numRef>
          </c:val>
          <c:smooth val="1"/>
        </c:ser>
        <c:ser>
          <c:idx val="2"/>
          <c:order val="2"/>
          <c:tx>
            <c:strRef>
              <c:f>'HIV VL intent to treat censor'!$A$119</c:f>
              <c:strCache>
                <c:ptCount val="1"/>
                <c:pt idx="0">
                  <c:v>01-031</c:v>
                </c:pt>
              </c:strCache>
            </c:strRef>
          </c:tx>
          <c:spPr>
            <a:ln w="19050">
              <a:solidFill>
                <a:schemeClr val="tx1">
                  <a:lumMod val="65000"/>
                  <a:lumOff val="35000"/>
                </a:schemeClr>
              </a:solidFill>
            </a:ln>
          </c:spPr>
          <c:marker>
            <c:symbol val="diamond"/>
            <c:size val="5"/>
            <c:spPr>
              <a:solidFill>
                <a:schemeClr val="tx1">
                  <a:lumMod val="50000"/>
                  <a:lumOff val="50000"/>
                </a:schemeClr>
              </a:solidFill>
              <a:ln>
                <a:solidFill>
                  <a:schemeClr val="tx1">
                    <a:lumMod val="50000"/>
                    <a:lumOff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censor'!$C$119:$F$119</c:f>
              <c:numCache>
                <c:formatCode>General</c:formatCode>
                <c:ptCount val="4"/>
                <c:pt idx="0">
                  <c:v>3.6439459127480669</c:v>
                </c:pt>
                <c:pt idx="1">
                  <c:v>3.8486201174341339</c:v>
                </c:pt>
                <c:pt idx="2">
                  <c:v>4.389112902192263</c:v>
                </c:pt>
                <c:pt idx="3">
                  <c:v>4.2095418220166003</c:v>
                </c:pt>
              </c:numCache>
            </c:numRef>
          </c:val>
          <c:smooth val="1"/>
        </c:ser>
        <c:ser>
          <c:idx val="3"/>
          <c:order val="3"/>
          <c:tx>
            <c:strRef>
              <c:f>'HIV VL intent to treat censor'!$A$120</c:f>
              <c:strCache>
                <c:ptCount val="1"/>
                <c:pt idx="0">
                  <c:v>03-003</c:v>
                </c:pt>
              </c:strCache>
            </c:strRef>
          </c:tx>
          <c:spPr>
            <a:ln w="19050">
              <a:solidFill>
                <a:schemeClr val="tx1"/>
              </a:solidFill>
            </a:ln>
          </c:spPr>
          <c:marker>
            <c:symbol val="circl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censor'!$C$120:$F$120</c:f>
              <c:numCache>
                <c:formatCode>General</c:formatCode>
                <c:ptCount val="4"/>
                <c:pt idx="0">
                  <c:v>4.4298329963825127</c:v>
                </c:pt>
                <c:pt idx="1">
                  <c:v>4.6147390703196978</c:v>
                </c:pt>
                <c:pt idx="2">
                  <c:v>4.7232585939126519</c:v>
                </c:pt>
                <c:pt idx="3">
                  <c:v>4.7232093104051112</c:v>
                </c:pt>
              </c:numCache>
            </c:numRef>
          </c:val>
          <c:smooth val="1"/>
        </c:ser>
        <c:ser>
          <c:idx val="4"/>
          <c:order val="4"/>
          <c:tx>
            <c:strRef>
              <c:f>'HIV VL intent to treat censor'!$A$121</c:f>
              <c:strCache>
                <c:ptCount val="1"/>
                <c:pt idx="0">
                  <c:v>07-006</c:v>
                </c:pt>
              </c:strCache>
            </c:strRef>
          </c:tx>
          <c:spPr>
            <a:ln w="19050">
              <a:solidFill>
                <a:schemeClr val="tx1">
                  <a:lumMod val="65000"/>
                  <a:lumOff val="35000"/>
                </a:schemeClr>
              </a:solidFill>
              <a:prstDash val="dash"/>
            </a:ln>
          </c:spPr>
          <c:marker>
            <c:symbol val="triangle"/>
            <c:size val="5"/>
            <c:spPr>
              <a:solidFill>
                <a:schemeClr val="tx1">
                  <a:lumMod val="65000"/>
                  <a:lumOff val="35000"/>
                </a:schemeClr>
              </a:solidFill>
              <a:ln>
                <a:solidFill>
                  <a:schemeClr val="tx1">
                    <a:lumMod val="65000"/>
                    <a:lumOff val="35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censor'!$C$121:$F$121</c:f>
              <c:numCache>
                <c:formatCode>General</c:formatCode>
                <c:ptCount val="4"/>
                <c:pt idx="0">
                  <c:v>4.6043016699183479</c:v>
                </c:pt>
                <c:pt idx="1">
                  <c:v>4.6739235959356424</c:v>
                </c:pt>
                <c:pt idx="2">
                  <c:v>4.4022785818955601</c:v>
                </c:pt>
                <c:pt idx="3">
                  <c:v>4.4601909757485787</c:v>
                </c:pt>
              </c:numCache>
            </c:numRef>
          </c:val>
          <c:smooth val="1"/>
        </c:ser>
        <c:ser>
          <c:idx val="5"/>
          <c:order val="5"/>
          <c:tx>
            <c:strRef>
              <c:f>'HIV VL intent to treat censor'!$A$122</c:f>
              <c:strCache>
                <c:ptCount val="1"/>
                <c:pt idx="0">
                  <c:v>11-002</c:v>
                </c:pt>
              </c:strCache>
            </c:strRef>
          </c:tx>
          <c:spPr>
            <a:ln w="19050">
              <a:solidFill>
                <a:schemeClr val="tx1"/>
              </a:solidFill>
            </a:ln>
          </c:spPr>
          <c:marker>
            <c:symbol val="circl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censor'!$C$122:$F$122</c:f>
              <c:numCache>
                <c:formatCode>General</c:formatCode>
                <c:ptCount val="4"/>
                <c:pt idx="0">
                  <c:v>2.8881794939183241</c:v>
                </c:pt>
                <c:pt idx="1">
                  <c:v>3.00902574208691</c:v>
                </c:pt>
                <c:pt idx="2">
                  <c:v>2.9571281976768131</c:v>
                </c:pt>
                <c:pt idx="3">
                  <c:v>2.9247959957979122</c:v>
                </c:pt>
              </c:numCache>
            </c:numRef>
          </c:val>
          <c:smooth val="1"/>
        </c:ser>
        <c:ser>
          <c:idx val="6"/>
          <c:order val="6"/>
          <c:tx>
            <c:strRef>
              <c:f>'HIV VL intent to treat censor'!$A$123</c:f>
              <c:strCache>
                <c:ptCount val="1"/>
                <c:pt idx="0">
                  <c:v>12-023</c:v>
                </c:pt>
              </c:strCache>
            </c:strRef>
          </c:tx>
          <c:spPr>
            <a:ln w="19050">
              <a:solidFill>
                <a:schemeClr val="tx1"/>
              </a:solidFill>
              <a:prstDash val="sysDash"/>
            </a:ln>
          </c:spPr>
          <c:marker>
            <c:symbol val="diamond"/>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censor'!$C$123:$F$123</c:f>
              <c:numCache>
                <c:formatCode>General</c:formatCode>
                <c:ptCount val="4"/>
                <c:pt idx="0">
                  <c:v>4.3730224027881581</c:v>
                </c:pt>
                <c:pt idx="1">
                  <c:v>4.3308600149746397</c:v>
                </c:pt>
                <c:pt idx="2">
                  <c:v>4.218693019991357</c:v>
                </c:pt>
                <c:pt idx="3">
                  <c:v>4.6345276494290299</c:v>
                </c:pt>
              </c:numCache>
            </c:numRef>
          </c:val>
          <c:smooth val="1"/>
        </c:ser>
        <c:ser>
          <c:idx val="7"/>
          <c:order val="7"/>
          <c:tx>
            <c:strRef>
              <c:f>'HIV VL intent to treat censor'!$A$124</c:f>
              <c:strCache>
                <c:ptCount val="1"/>
                <c:pt idx="0">
                  <c:v>05-017</c:v>
                </c:pt>
              </c:strCache>
            </c:strRef>
          </c:tx>
          <c:spPr>
            <a:ln w="19050">
              <a:solidFill>
                <a:schemeClr val="bg1">
                  <a:lumMod val="50000"/>
                </a:schemeClr>
              </a:solidFill>
            </a:ln>
          </c:spPr>
          <c:marker>
            <c:symbol val="diamond"/>
            <c:size val="5"/>
            <c:spPr>
              <a:solidFill>
                <a:schemeClr val="tx1">
                  <a:lumMod val="50000"/>
                  <a:lumOff val="50000"/>
                </a:schemeClr>
              </a:solidFill>
              <a:ln>
                <a:solidFill>
                  <a:schemeClr val="tx1">
                    <a:lumMod val="50000"/>
                    <a:lumOff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censor'!$C$124:$F$124</c:f>
              <c:numCache>
                <c:formatCode>General</c:formatCode>
                <c:ptCount val="4"/>
                <c:pt idx="0">
                  <c:v>5.1106435729412496</c:v>
                </c:pt>
                <c:pt idx="1">
                  <c:v>5.2286030848082801</c:v>
                </c:pt>
                <c:pt idx="2">
                  <c:v>5.3752153736790067</c:v>
                </c:pt>
                <c:pt idx="3">
                  <c:v>5.5138831856110917</c:v>
                </c:pt>
              </c:numCache>
            </c:numRef>
          </c:val>
          <c:smooth val="1"/>
        </c:ser>
        <c:ser>
          <c:idx val="8"/>
          <c:order val="8"/>
          <c:tx>
            <c:strRef>
              <c:f>'HIV VL intent to treat censor'!$A$125</c:f>
              <c:strCache>
                <c:ptCount val="1"/>
                <c:pt idx="0">
                  <c:v>01-024</c:v>
                </c:pt>
              </c:strCache>
            </c:strRef>
          </c:tx>
          <c:spPr>
            <a:ln w="19050">
              <a:solidFill>
                <a:schemeClr val="tx1"/>
              </a:solidFill>
              <a:prstDash val="dash"/>
            </a:ln>
          </c:spPr>
          <c:marker>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censor'!$C$125:$G$125</c:f>
              <c:numCache>
                <c:formatCode>General</c:formatCode>
                <c:ptCount val="5"/>
                <c:pt idx="0">
                  <c:v>3.673941998634088</c:v>
                </c:pt>
                <c:pt idx="1">
                  <c:v>4.0544215244625361</c:v>
                </c:pt>
                <c:pt idx="2">
                  <c:v>3.7093547758343961</c:v>
                </c:pt>
                <c:pt idx="3">
                  <c:v>4.0692239572970514</c:v>
                </c:pt>
                <c:pt idx="4">
                  <c:v>4.0299921753778474</c:v>
                </c:pt>
              </c:numCache>
            </c:numRef>
          </c:val>
          <c:smooth val="1"/>
        </c:ser>
        <c:ser>
          <c:idx val="9"/>
          <c:order val="9"/>
          <c:tx>
            <c:strRef>
              <c:f>'HIV VL intent to treat censor'!$A$126</c:f>
              <c:strCache>
                <c:ptCount val="1"/>
                <c:pt idx="0">
                  <c:v>02-008</c:v>
                </c:pt>
              </c:strCache>
            </c:strRef>
          </c:tx>
          <c:spPr>
            <a:ln w="19050">
              <a:solidFill>
                <a:schemeClr val="tx1">
                  <a:lumMod val="50000"/>
                  <a:lumOff val="50000"/>
                </a:schemeClr>
              </a:solidFill>
              <a:prstDash val="sysDash"/>
            </a:ln>
          </c:spPr>
          <c:marker>
            <c:spPr>
              <a:solidFill>
                <a:schemeClr val="tx1">
                  <a:lumMod val="50000"/>
                  <a:lumOff val="50000"/>
                </a:schemeClr>
              </a:solidFill>
              <a:ln>
                <a:solidFill>
                  <a:schemeClr val="tx1">
                    <a:lumMod val="50000"/>
                    <a:lumOff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censor'!$C$126:$G$126</c:f>
              <c:numCache>
                <c:formatCode>General</c:formatCode>
                <c:ptCount val="5"/>
                <c:pt idx="0">
                  <c:v>3.4525530632289221</c:v>
                </c:pt>
                <c:pt idx="1">
                  <c:v>3.6404814369704219</c:v>
                </c:pt>
                <c:pt idx="2">
                  <c:v>3.369215857410143</c:v>
                </c:pt>
                <c:pt idx="3">
                  <c:v>3.6563857190586861</c:v>
                </c:pt>
                <c:pt idx="4">
                  <c:v>5.0726431954230602</c:v>
                </c:pt>
              </c:numCache>
            </c:numRef>
          </c:val>
          <c:smooth val="1"/>
        </c:ser>
        <c:ser>
          <c:idx val="10"/>
          <c:order val="10"/>
          <c:tx>
            <c:strRef>
              <c:f>'HIV VL intent to treat censor'!$A$127</c:f>
              <c:strCache>
                <c:ptCount val="1"/>
                <c:pt idx="0">
                  <c:v>04-003</c:v>
                </c:pt>
              </c:strCache>
            </c:strRef>
          </c:tx>
          <c:spPr>
            <a:ln w="19050">
              <a:solidFill>
                <a:schemeClr val="tx1"/>
              </a:solidFill>
            </a:ln>
          </c:spPr>
          <c:marker>
            <c:symbol val="diamond"/>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censor'!$C$127:$G$127</c:f>
              <c:numCache>
                <c:formatCode>General</c:formatCode>
                <c:ptCount val="5"/>
                <c:pt idx="0">
                  <c:v>3.8452841263479911</c:v>
                </c:pt>
                <c:pt idx="2">
                  <c:v>3.67089495352021</c:v>
                </c:pt>
                <c:pt idx="3">
                  <c:v>3.318272080211627</c:v>
                </c:pt>
                <c:pt idx="4">
                  <c:v>4.0299111049124443</c:v>
                </c:pt>
              </c:numCache>
            </c:numRef>
          </c:val>
          <c:smooth val="1"/>
        </c:ser>
        <c:ser>
          <c:idx val="11"/>
          <c:order val="11"/>
          <c:tx>
            <c:strRef>
              <c:f>'HIV VL intent to treat censor'!$A$128</c:f>
              <c:strCache>
                <c:ptCount val="1"/>
                <c:pt idx="0">
                  <c:v>05-020</c:v>
                </c:pt>
              </c:strCache>
            </c:strRef>
          </c:tx>
          <c:spPr>
            <a:ln w="19050">
              <a:solidFill>
                <a:schemeClr val="tx1"/>
              </a:solidFill>
            </a:ln>
          </c:spPr>
          <c:marker>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censor'!$C$128:$G$128</c:f>
              <c:numCache>
                <c:formatCode>General</c:formatCode>
                <c:ptCount val="5"/>
                <c:pt idx="0">
                  <c:v>4.5536160597293804</c:v>
                </c:pt>
                <c:pt idx="1">
                  <c:v>4.5266752086394346</c:v>
                </c:pt>
                <c:pt idx="2">
                  <c:v>4.6324167966388048</c:v>
                </c:pt>
                <c:pt idx="3">
                  <c:v>4.7006777625159737</c:v>
                </c:pt>
                <c:pt idx="4">
                  <c:v>4.6757050368411148</c:v>
                </c:pt>
              </c:numCache>
            </c:numRef>
          </c:val>
          <c:smooth val="1"/>
        </c:ser>
        <c:ser>
          <c:idx val="12"/>
          <c:order val="12"/>
          <c:tx>
            <c:strRef>
              <c:f>'HIV VL intent to treat censor'!$A$129</c:f>
              <c:strCache>
                <c:ptCount val="1"/>
                <c:pt idx="0">
                  <c:v>07-002</c:v>
                </c:pt>
              </c:strCache>
            </c:strRef>
          </c:tx>
          <c:spPr>
            <a:ln w="19050">
              <a:solidFill>
                <a:schemeClr val="tx1"/>
              </a:solidFill>
              <a:prstDash val="lgDash"/>
            </a:ln>
          </c:spPr>
          <c:marker>
            <c:symbol val="diamond"/>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censor'!$C$129:$G$129</c:f>
              <c:numCache>
                <c:formatCode>General</c:formatCode>
                <c:ptCount val="5"/>
                <c:pt idx="0">
                  <c:v>4.1991241146233271</c:v>
                </c:pt>
                <c:pt idx="1">
                  <c:v>4.1877462697804537</c:v>
                </c:pt>
                <c:pt idx="2">
                  <c:v>4.2436580266386956</c:v>
                </c:pt>
                <c:pt idx="3">
                  <c:v>4.4762082773455507</c:v>
                </c:pt>
                <c:pt idx="4">
                  <c:v>5.0331904606155851</c:v>
                </c:pt>
              </c:numCache>
            </c:numRef>
          </c:val>
          <c:smooth val="1"/>
        </c:ser>
        <c:ser>
          <c:idx val="13"/>
          <c:order val="13"/>
          <c:tx>
            <c:strRef>
              <c:f>'HIV VL intent to treat censor'!$A$130</c:f>
              <c:strCache>
                <c:ptCount val="1"/>
                <c:pt idx="0">
                  <c:v>11-010</c:v>
                </c:pt>
              </c:strCache>
            </c:strRef>
          </c:tx>
          <c:spPr>
            <a:ln w="19050">
              <a:solidFill>
                <a:schemeClr val="tx1"/>
              </a:solidFill>
              <a:prstDash val="dash"/>
            </a:ln>
          </c:spPr>
          <c:marker>
            <c:symbol val="triangl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censor'!$C$130:$G$130</c:f>
              <c:numCache>
                <c:formatCode>General</c:formatCode>
                <c:ptCount val="5"/>
                <c:pt idx="0">
                  <c:v>3.4390167283875122</c:v>
                </c:pt>
                <c:pt idx="2">
                  <c:v>3.3712526291249358</c:v>
                </c:pt>
                <c:pt idx="3">
                  <c:v>3.2730012720637371</c:v>
                </c:pt>
                <c:pt idx="4">
                  <c:v>3.398460849608222</c:v>
                </c:pt>
              </c:numCache>
            </c:numRef>
          </c:val>
          <c:smooth val="1"/>
        </c:ser>
        <c:ser>
          <c:idx val="14"/>
          <c:order val="14"/>
          <c:tx>
            <c:strRef>
              <c:f>'HIV VL intent to treat censor'!$A$131</c:f>
              <c:strCache>
                <c:ptCount val="1"/>
                <c:pt idx="0">
                  <c:v>01-013</c:v>
                </c:pt>
              </c:strCache>
            </c:strRef>
          </c:tx>
          <c:spPr>
            <a:ln w="19050">
              <a:solidFill>
                <a:schemeClr val="bg1">
                  <a:lumMod val="50000"/>
                </a:schemeClr>
              </a:solidFill>
              <a:prstDash val="sysDash"/>
            </a:ln>
          </c:spPr>
          <c:marker>
            <c:symbol val="triangle"/>
            <c:size val="5"/>
            <c:spPr>
              <a:solidFill>
                <a:schemeClr val="bg1">
                  <a:lumMod val="50000"/>
                </a:schemeClr>
              </a:solidFill>
              <a:ln>
                <a:solidFill>
                  <a:schemeClr val="bg1">
                    <a:lumMod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censor'!$C$131:$H$131</c:f>
              <c:numCache>
                <c:formatCode>General</c:formatCode>
                <c:ptCount val="6"/>
                <c:pt idx="0">
                  <c:v>2.812244696800366</c:v>
                </c:pt>
                <c:pt idx="1">
                  <c:v>2.6928469192772271</c:v>
                </c:pt>
                <c:pt idx="2">
                  <c:v>3.1470576710283602</c:v>
                </c:pt>
                <c:pt idx="3">
                  <c:v>3.129367595722985</c:v>
                </c:pt>
                <c:pt idx="4">
                  <c:v>3.0004340774793179</c:v>
                </c:pt>
                <c:pt idx="5">
                  <c:v>3.2509076997008561</c:v>
                </c:pt>
              </c:numCache>
            </c:numRef>
          </c:val>
          <c:smooth val="1"/>
        </c:ser>
        <c:ser>
          <c:idx val="15"/>
          <c:order val="15"/>
          <c:tx>
            <c:strRef>
              <c:f>'HIV VL intent to treat censor'!$A$132</c:f>
              <c:strCache>
                <c:ptCount val="1"/>
                <c:pt idx="0">
                  <c:v>01-025</c:v>
                </c:pt>
              </c:strCache>
            </c:strRef>
          </c:tx>
          <c:spPr>
            <a:ln w="19050">
              <a:solidFill>
                <a:schemeClr val="tx1">
                  <a:lumMod val="65000"/>
                  <a:lumOff val="35000"/>
                </a:schemeClr>
              </a:solidFill>
              <a:prstDash val="sysDash"/>
            </a:ln>
          </c:spPr>
          <c:marker>
            <c:spPr>
              <a:solidFill>
                <a:schemeClr val="tx1">
                  <a:lumMod val="65000"/>
                  <a:lumOff val="35000"/>
                </a:schemeClr>
              </a:solidFill>
              <a:ln>
                <a:solidFill>
                  <a:schemeClr val="tx1">
                    <a:lumMod val="65000"/>
                    <a:lumOff val="35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censor'!$C$132:$H$132</c:f>
              <c:numCache>
                <c:formatCode>General</c:formatCode>
                <c:ptCount val="6"/>
                <c:pt idx="0">
                  <c:v>4.8914984307409899</c:v>
                </c:pt>
                <c:pt idx="1">
                  <c:v>4.8039757740686566</c:v>
                </c:pt>
                <c:pt idx="2">
                  <c:v>4.6164755138885658</c:v>
                </c:pt>
                <c:pt idx="3">
                  <c:v>5.0230960031108216</c:v>
                </c:pt>
                <c:pt idx="4">
                  <c:v>5.0291970315016812</c:v>
                </c:pt>
                <c:pt idx="5">
                  <c:v>5.1363590329867437</c:v>
                </c:pt>
              </c:numCache>
            </c:numRef>
          </c:val>
          <c:smooth val="1"/>
        </c:ser>
        <c:ser>
          <c:idx val="16"/>
          <c:order val="16"/>
          <c:tx>
            <c:strRef>
              <c:f>'HIV VL intent to treat censor'!$A$133</c:f>
              <c:strCache>
                <c:ptCount val="1"/>
                <c:pt idx="0">
                  <c:v>01-039</c:v>
                </c:pt>
              </c:strCache>
            </c:strRef>
          </c:tx>
          <c:spPr>
            <a:ln w="19050">
              <a:solidFill>
                <a:schemeClr val="tx1"/>
              </a:solidFill>
            </a:ln>
          </c:spPr>
          <c:marker>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censor'!$C$133:$H$133</c:f>
              <c:numCache>
                <c:formatCode>General</c:formatCode>
                <c:ptCount val="6"/>
                <c:pt idx="0">
                  <c:v>4.9147132869736234</c:v>
                </c:pt>
                <c:pt idx="1">
                  <c:v>5.6180167007954589</c:v>
                </c:pt>
                <c:pt idx="2">
                  <c:v>4.4843425547360871</c:v>
                </c:pt>
                <c:pt idx="3">
                  <c:v>4.5179344941856536</c:v>
                </c:pt>
                <c:pt idx="4">
                  <c:v>5.1500007549221358</c:v>
                </c:pt>
                <c:pt idx="5">
                  <c:v>4.645883830342016</c:v>
                </c:pt>
              </c:numCache>
            </c:numRef>
          </c:val>
          <c:smooth val="1"/>
        </c:ser>
        <c:ser>
          <c:idx val="17"/>
          <c:order val="17"/>
          <c:tx>
            <c:strRef>
              <c:f>'HIV VL intent to treat censor'!$A$134</c:f>
              <c:strCache>
                <c:ptCount val="1"/>
                <c:pt idx="0">
                  <c:v>01-026</c:v>
                </c:pt>
              </c:strCache>
            </c:strRef>
          </c:tx>
          <c:spPr>
            <a:ln w="19050">
              <a:solidFill>
                <a:schemeClr val="tx1">
                  <a:lumMod val="50000"/>
                  <a:lumOff val="50000"/>
                </a:schemeClr>
              </a:solidFill>
              <a:prstDash val="sysDot"/>
            </a:ln>
          </c:spPr>
          <c:marker>
            <c:symbol val="triangle"/>
            <c:size val="5"/>
            <c:spPr>
              <a:solidFill>
                <a:schemeClr val="tx1">
                  <a:lumMod val="50000"/>
                  <a:lumOff val="50000"/>
                </a:schemeClr>
              </a:solidFill>
              <a:ln>
                <a:solidFill>
                  <a:schemeClr val="tx1">
                    <a:lumMod val="50000"/>
                    <a:lumOff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censor'!$C$134:$H$134</c:f>
              <c:numCache>
                <c:formatCode>General</c:formatCode>
                <c:ptCount val="6"/>
                <c:pt idx="0">
                  <c:v>3.8209891764160502</c:v>
                </c:pt>
                <c:pt idx="1">
                  <c:v>3.8124454028727528</c:v>
                </c:pt>
                <c:pt idx="2">
                  <c:v>3.4034637013453168</c:v>
                </c:pt>
                <c:pt idx="3">
                  <c:v>3.607133204391566</c:v>
                </c:pt>
                <c:pt idx="4">
                  <c:v>4.0821028843270941</c:v>
                </c:pt>
                <c:pt idx="5">
                  <c:v>4.2848591767337636</c:v>
                </c:pt>
              </c:numCache>
            </c:numRef>
          </c:val>
          <c:smooth val="1"/>
        </c:ser>
        <c:ser>
          <c:idx val="18"/>
          <c:order val="18"/>
          <c:tx>
            <c:strRef>
              <c:f>'HIV VL intent to treat censor'!$A$135</c:f>
              <c:strCache>
                <c:ptCount val="1"/>
                <c:pt idx="0">
                  <c:v>02-009</c:v>
                </c:pt>
              </c:strCache>
            </c:strRef>
          </c:tx>
          <c:spPr>
            <a:ln w="19050">
              <a:solidFill>
                <a:schemeClr val="tx1"/>
              </a:solidFill>
              <a:prstDash val="sysDash"/>
            </a:ln>
          </c:spPr>
          <c:marker>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censor'!$C$135:$H$135</c:f>
              <c:numCache>
                <c:formatCode>General</c:formatCode>
                <c:ptCount val="6"/>
                <c:pt idx="0">
                  <c:v>4.7251926556388639</c:v>
                </c:pt>
                <c:pt idx="1">
                  <c:v>4.6158238460618906</c:v>
                </c:pt>
                <c:pt idx="2">
                  <c:v>4.8496282180825601</c:v>
                </c:pt>
                <c:pt idx="3">
                  <c:v>4.9191408774011558</c:v>
                </c:pt>
                <c:pt idx="4">
                  <c:v>4.9191408774011558</c:v>
                </c:pt>
                <c:pt idx="5">
                  <c:v>5.0951902807819867</c:v>
                </c:pt>
              </c:numCache>
            </c:numRef>
          </c:val>
          <c:smooth val="1"/>
        </c:ser>
        <c:ser>
          <c:idx val="19"/>
          <c:order val="19"/>
          <c:tx>
            <c:strRef>
              <c:f>'HIV VL intent to treat censor'!$A$136</c:f>
              <c:strCache>
                <c:ptCount val="1"/>
                <c:pt idx="0">
                  <c:v>03-007</c:v>
                </c:pt>
              </c:strCache>
            </c:strRef>
          </c:tx>
          <c:spPr>
            <a:ln w="19050">
              <a:solidFill>
                <a:schemeClr val="tx1"/>
              </a:solidFill>
              <a:prstDash val="lgDash"/>
            </a:ln>
          </c:spPr>
          <c:marker>
            <c:symbol val="triangl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censor'!$C$136:$H$136</c:f>
              <c:numCache>
                <c:formatCode>General</c:formatCode>
                <c:ptCount val="6"/>
                <c:pt idx="0">
                  <c:v>3.5971464878336952</c:v>
                </c:pt>
                <c:pt idx="1">
                  <c:v>3.86528168499561</c:v>
                </c:pt>
                <c:pt idx="2">
                  <c:v>3.912381498918799</c:v>
                </c:pt>
                <c:pt idx="3">
                  <c:v>4.0348689963611299</c:v>
                </c:pt>
                <c:pt idx="4">
                  <c:v>3.9339426027412601</c:v>
                </c:pt>
                <c:pt idx="5">
                  <c:v>4.0603578246486158</c:v>
                </c:pt>
              </c:numCache>
            </c:numRef>
          </c:val>
          <c:smooth val="1"/>
        </c:ser>
        <c:ser>
          <c:idx val="20"/>
          <c:order val="20"/>
          <c:tx>
            <c:strRef>
              <c:f>'HIV VL intent to treat censor'!$A$137</c:f>
              <c:strCache>
                <c:ptCount val="1"/>
                <c:pt idx="0">
                  <c:v>05-018</c:v>
                </c:pt>
              </c:strCache>
            </c:strRef>
          </c:tx>
          <c:spPr>
            <a:ln w="19050">
              <a:solidFill>
                <a:schemeClr val="tx1"/>
              </a:solidFill>
            </a:ln>
          </c:spPr>
          <c:marker>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censor'!$C$137:$H$137</c:f>
              <c:numCache>
                <c:formatCode>General</c:formatCode>
                <c:ptCount val="6"/>
                <c:pt idx="0">
                  <c:v>4.8931067760713356</c:v>
                </c:pt>
                <c:pt idx="1">
                  <c:v>3.6986224297020982</c:v>
                </c:pt>
                <c:pt idx="2">
                  <c:v>4.2308574768946716</c:v>
                </c:pt>
                <c:pt idx="3">
                  <c:v>4.13560963602868</c:v>
                </c:pt>
                <c:pt idx="4">
                  <c:v>4.3732982796148701</c:v>
                </c:pt>
                <c:pt idx="5">
                  <c:v>4.2497118668746587</c:v>
                </c:pt>
              </c:numCache>
            </c:numRef>
          </c:val>
          <c:smooth val="1"/>
        </c:ser>
        <c:ser>
          <c:idx val="21"/>
          <c:order val="21"/>
          <c:tx>
            <c:strRef>
              <c:f>'HIV VL intent to treat censor'!$A$138</c:f>
              <c:strCache>
                <c:ptCount val="1"/>
                <c:pt idx="0">
                  <c:v>05-023</c:v>
                </c:pt>
              </c:strCache>
            </c:strRef>
          </c:tx>
          <c:spPr>
            <a:ln w="19050">
              <a:solidFill>
                <a:schemeClr val="tx1">
                  <a:lumMod val="50000"/>
                  <a:lumOff val="50000"/>
                </a:schemeClr>
              </a:solidFill>
            </a:ln>
            <a:effectLst/>
          </c:spPr>
          <c:marker>
            <c:spPr>
              <a:solidFill>
                <a:schemeClr val="tx1">
                  <a:lumMod val="50000"/>
                  <a:lumOff val="50000"/>
                </a:schemeClr>
              </a:solidFill>
              <a:ln>
                <a:solidFill>
                  <a:schemeClr val="tx1">
                    <a:lumMod val="50000"/>
                    <a:lumOff val="50000"/>
                  </a:schemeClr>
                </a:solidFill>
              </a:ln>
              <a:effectLst/>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censor'!$C$138:$H$138</c:f>
              <c:numCache>
                <c:formatCode>General</c:formatCode>
                <c:ptCount val="6"/>
                <c:pt idx="0">
                  <c:v>5.3922149178786736</c:v>
                </c:pt>
                <c:pt idx="1">
                  <c:v>5.2256917060596368</c:v>
                </c:pt>
                <c:pt idx="2">
                  <c:v>5.1873966189690908</c:v>
                </c:pt>
                <c:pt idx="3">
                  <c:v>5.2950170118814546</c:v>
                </c:pt>
                <c:pt idx="4">
                  <c:v>5.2524889444849876</c:v>
                </c:pt>
                <c:pt idx="5">
                  <c:v>5.4679941379176036</c:v>
                </c:pt>
              </c:numCache>
            </c:numRef>
          </c:val>
          <c:smooth val="1"/>
        </c:ser>
        <c:ser>
          <c:idx val="22"/>
          <c:order val="22"/>
          <c:tx>
            <c:strRef>
              <c:f>'HIV VL intent to treat censor'!$A$139</c:f>
              <c:strCache>
                <c:ptCount val="1"/>
                <c:pt idx="0">
                  <c:v>10-011</c:v>
                </c:pt>
              </c:strCache>
            </c:strRef>
          </c:tx>
          <c:spPr>
            <a:ln w="19050">
              <a:solidFill>
                <a:schemeClr val="bg1">
                  <a:lumMod val="50000"/>
                </a:schemeClr>
              </a:solidFill>
            </a:ln>
          </c:spPr>
          <c:marker>
            <c:symbol val="diamond"/>
            <c:size val="5"/>
            <c:spPr>
              <a:solidFill>
                <a:schemeClr val="bg1">
                  <a:lumMod val="50000"/>
                </a:schemeClr>
              </a:solidFill>
              <a:ln>
                <a:solidFill>
                  <a:schemeClr val="bg1">
                    <a:lumMod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censor'!$C$139:$H$139</c:f>
              <c:numCache>
                <c:formatCode>General</c:formatCode>
                <c:ptCount val="6"/>
                <c:pt idx="0">
                  <c:v>3.563362409486607</c:v>
                </c:pt>
                <c:pt idx="1">
                  <c:v>3.5434471800816998</c:v>
                </c:pt>
                <c:pt idx="2">
                  <c:v>3.5533975101238799</c:v>
                </c:pt>
                <c:pt idx="3">
                  <c:v>3.5333907080175511</c:v>
                </c:pt>
                <c:pt idx="4">
                  <c:v>3.8634418286137091</c:v>
                </c:pt>
                <c:pt idx="5">
                  <c:v>4.1499884564914744</c:v>
                </c:pt>
              </c:numCache>
            </c:numRef>
          </c:val>
          <c:smooth val="1"/>
        </c:ser>
        <c:ser>
          <c:idx val="23"/>
          <c:order val="23"/>
          <c:tx>
            <c:strRef>
              <c:f>'HIV VL intent to treat censor'!$A$140</c:f>
              <c:strCache>
                <c:ptCount val="1"/>
                <c:pt idx="0">
                  <c:v>11-009</c:v>
                </c:pt>
              </c:strCache>
            </c:strRef>
          </c:tx>
          <c:spPr>
            <a:ln w="19050">
              <a:solidFill>
                <a:schemeClr val="tx1"/>
              </a:solidFill>
              <a:prstDash val="sysDash"/>
            </a:ln>
          </c:spPr>
          <c:marker>
            <c:symbol val="circl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censor'!$C$140:$H$140</c:f>
              <c:numCache>
                <c:formatCode>General</c:formatCode>
                <c:ptCount val="6"/>
                <c:pt idx="0">
                  <c:v>3.3178544893314661</c:v>
                </c:pt>
                <c:pt idx="1">
                  <c:v>3.8671137798319761</c:v>
                </c:pt>
                <c:pt idx="2">
                  <c:v>3.950608224784228</c:v>
                </c:pt>
                <c:pt idx="3">
                  <c:v>3.8455321174935748</c:v>
                </c:pt>
                <c:pt idx="4">
                  <c:v>3.870403905279026</c:v>
                </c:pt>
                <c:pt idx="5">
                  <c:v>3.807670301230484</c:v>
                </c:pt>
              </c:numCache>
            </c:numRef>
          </c:val>
          <c:smooth val="1"/>
        </c:ser>
        <c:ser>
          <c:idx val="24"/>
          <c:order val="24"/>
          <c:tx>
            <c:strRef>
              <c:f>'HIV VL intent to treat censor'!$A$141</c:f>
              <c:strCache>
                <c:ptCount val="1"/>
                <c:pt idx="0">
                  <c:v>23-007</c:v>
                </c:pt>
              </c:strCache>
            </c:strRef>
          </c:tx>
          <c:spPr>
            <a:ln w="19050">
              <a:solidFill>
                <a:schemeClr val="bg1">
                  <a:lumMod val="50000"/>
                </a:schemeClr>
              </a:solidFill>
              <a:prstDash val="sysDash"/>
            </a:ln>
          </c:spPr>
          <c:marker>
            <c:spPr>
              <a:solidFill>
                <a:schemeClr val="bg1">
                  <a:lumMod val="50000"/>
                </a:schemeClr>
              </a:solidFill>
              <a:ln>
                <a:solidFill>
                  <a:schemeClr val="bg1">
                    <a:lumMod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censor'!$C$141:$I$141</c:f>
              <c:numCache>
                <c:formatCode>General</c:formatCode>
                <c:ptCount val="7"/>
                <c:pt idx="0">
                  <c:v>4.33984878303764</c:v>
                </c:pt>
                <c:pt idx="1">
                  <c:v>4.0542682395471878</c:v>
                </c:pt>
                <c:pt idx="2">
                  <c:v>4.2146319453931378</c:v>
                </c:pt>
                <c:pt idx="3">
                  <c:v>4.0651687517057464</c:v>
                </c:pt>
                <c:pt idx="4">
                  <c:v>4.1340176456759776</c:v>
                </c:pt>
                <c:pt idx="5">
                  <c:v>4.0353096401568012</c:v>
                </c:pt>
                <c:pt idx="6">
                  <c:v>3.9956351945975501</c:v>
                </c:pt>
              </c:numCache>
            </c:numRef>
          </c:val>
          <c:smooth val="0"/>
        </c:ser>
        <c:ser>
          <c:idx val="25"/>
          <c:order val="25"/>
          <c:tx>
            <c:strRef>
              <c:f>'HIV VL intent to treat censor'!$A$142</c:f>
              <c:strCache>
                <c:ptCount val="1"/>
                <c:pt idx="0">
                  <c:v>01-034</c:v>
                </c:pt>
              </c:strCache>
            </c:strRef>
          </c:tx>
          <c:spPr>
            <a:ln w="19050">
              <a:solidFill>
                <a:schemeClr val="tx1"/>
              </a:solidFill>
              <a:prstDash val="sysDash"/>
            </a:ln>
          </c:spPr>
          <c:marker>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censor'!$C$142:$J$142</c:f>
              <c:numCache>
                <c:formatCode>General</c:formatCode>
                <c:ptCount val="8"/>
                <c:pt idx="0">
                  <c:v>3.4477780092946211</c:v>
                </c:pt>
                <c:pt idx="1">
                  <c:v>3.6360865151030728</c:v>
                </c:pt>
                <c:pt idx="2">
                  <c:v>3.468642668391511</c:v>
                </c:pt>
                <c:pt idx="3">
                  <c:v>3.4927603890268371</c:v>
                </c:pt>
                <c:pt idx="4">
                  <c:v>3.0948203803548</c:v>
                </c:pt>
                <c:pt idx="6">
                  <c:v>3.513350798805956</c:v>
                </c:pt>
                <c:pt idx="7">
                  <c:v>3.4581844355702631</c:v>
                </c:pt>
              </c:numCache>
            </c:numRef>
          </c:val>
          <c:smooth val="1"/>
        </c:ser>
        <c:ser>
          <c:idx val="26"/>
          <c:order val="26"/>
          <c:tx>
            <c:strRef>
              <c:f>'HIV VL intent to treat censor'!$A$143</c:f>
              <c:strCache>
                <c:ptCount val="1"/>
                <c:pt idx="0">
                  <c:v>23-006</c:v>
                </c:pt>
              </c:strCache>
            </c:strRef>
          </c:tx>
          <c:spPr>
            <a:ln w="19050">
              <a:solidFill>
                <a:schemeClr val="bg1">
                  <a:lumMod val="50000"/>
                </a:schemeClr>
              </a:solidFill>
              <a:prstDash val="dash"/>
            </a:ln>
          </c:spPr>
          <c:marker>
            <c:spPr>
              <a:solidFill>
                <a:schemeClr val="tx1">
                  <a:lumMod val="50000"/>
                  <a:lumOff val="50000"/>
                </a:schemeClr>
              </a:solidFill>
              <a:ln>
                <a:solidFill>
                  <a:schemeClr val="tx1">
                    <a:lumMod val="50000"/>
                    <a:lumOff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censor'!$C$143:$J$143</c:f>
              <c:numCache>
                <c:formatCode>General</c:formatCode>
                <c:ptCount val="8"/>
                <c:pt idx="0">
                  <c:v>3.4402792132355882</c:v>
                </c:pt>
                <c:pt idx="1">
                  <c:v>3.1986570869544231</c:v>
                </c:pt>
                <c:pt idx="2">
                  <c:v>2.91328390176042</c:v>
                </c:pt>
                <c:pt idx="3">
                  <c:v>3.9940530635876752</c:v>
                </c:pt>
                <c:pt idx="4">
                  <c:v>3.115277591395901</c:v>
                </c:pt>
                <c:pt idx="5">
                  <c:v>3.1589652603834102</c:v>
                </c:pt>
                <c:pt idx="6">
                  <c:v>3.0951693514317551</c:v>
                </c:pt>
                <c:pt idx="7">
                  <c:v>3.1267805770120098</c:v>
                </c:pt>
              </c:numCache>
            </c:numRef>
          </c:val>
          <c:smooth val="1"/>
        </c:ser>
        <c:ser>
          <c:idx val="27"/>
          <c:order val="27"/>
          <c:tx>
            <c:strRef>
              <c:f>'HIV VL intent to treat censor'!$A$144</c:f>
              <c:strCache>
                <c:ptCount val="1"/>
                <c:pt idx="0">
                  <c:v>14-003</c:v>
                </c:pt>
              </c:strCache>
            </c:strRef>
          </c:tx>
          <c:spPr>
            <a:ln w="19050">
              <a:solidFill>
                <a:schemeClr val="tx1"/>
              </a:solidFill>
              <a:prstDash val="sysDot"/>
            </a:ln>
          </c:spPr>
          <c:marker>
            <c:symbol val="diamond"/>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censor'!$C$144:$J$144</c:f>
              <c:numCache>
                <c:formatCode>General</c:formatCode>
                <c:ptCount val="8"/>
                <c:pt idx="0">
                  <c:v>4.4296876960953959</c:v>
                </c:pt>
                <c:pt idx="1">
                  <c:v>4.3458244569981961</c:v>
                </c:pt>
                <c:pt idx="2">
                  <c:v>4.23746833324957</c:v>
                </c:pt>
                <c:pt idx="3">
                  <c:v>4.4707191214391679</c:v>
                </c:pt>
                <c:pt idx="4">
                  <c:v>4.4100345032053658</c:v>
                </c:pt>
                <c:pt idx="5">
                  <c:v>4.3095450032954359</c:v>
                </c:pt>
                <c:pt idx="6">
                  <c:v>4.5100756113539484</c:v>
                </c:pt>
                <c:pt idx="7">
                  <c:v>4.2359322539862916</c:v>
                </c:pt>
              </c:numCache>
            </c:numRef>
          </c:val>
          <c:smooth val="1"/>
        </c:ser>
        <c:ser>
          <c:idx val="28"/>
          <c:order val="28"/>
          <c:tx>
            <c:strRef>
              <c:f>'HIV VL intent to treat censor'!$A$145</c:f>
              <c:strCache>
                <c:ptCount val="1"/>
                <c:pt idx="0">
                  <c:v>01-001</c:v>
                </c:pt>
              </c:strCache>
            </c:strRef>
          </c:tx>
          <c:spPr>
            <a:ln w="19050">
              <a:solidFill>
                <a:schemeClr val="tx1"/>
              </a:solidFill>
              <a:prstDash val="dash"/>
            </a:ln>
          </c:spPr>
          <c:marker>
            <c:symbol val="diamond"/>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censor'!$C$145:$K$145</c:f>
              <c:numCache>
                <c:formatCode>General</c:formatCode>
                <c:ptCount val="9"/>
                <c:pt idx="0">
                  <c:v>3.4546924492394768</c:v>
                </c:pt>
                <c:pt idx="1">
                  <c:v>2.8864907251724818</c:v>
                </c:pt>
                <c:pt idx="2">
                  <c:v>3.761100538958142</c:v>
                </c:pt>
                <c:pt idx="3">
                  <c:v>3.5519376953648369</c:v>
                </c:pt>
                <c:pt idx="4">
                  <c:v>3.8810421081934061</c:v>
                </c:pt>
                <c:pt idx="5">
                  <c:v>3.6489451821656731</c:v>
                </c:pt>
                <c:pt idx="6">
                  <c:v>3.4900990050633052</c:v>
                </c:pt>
                <c:pt idx="7">
                  <c:v>3.3928727454020788</c:v>
                </c:pt>
                <c:pt idx="8">
                  <c:v>3.7316693318286358</c:v>
                </c:pt>
              </c:numCache>
            </c:numRef>
          </c:val>
          <c:smooth val="1"/>
        </c:ser>
        <c:ser>
          <c:idx val="29"/>
          <c:order val="29"/>
          <c:tx>
            <c:strRef>
              <c:f>'HIV VL intent to treat censor'!$A$146</c:f>
              <c:strCache>
                <c:ptCount val="1"/>
                <c:pt idx="0">
                  <c:v>01-003</c:v>
                </c:pt>
              </c:strCache>
            </c:strRef>
          </c:tx>
          <c:spPr>
            <a:ln w="19050">
              <a:solidFill>
                <a:schemeClr val="tx1"/>
              </a:solidFill>
            </a:ln>
          </c:spPr>
          <c:marker>
            <c:symbol val="triangl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censor'!$C$146:$K$146</c:f>
              <c:numCache>
                <c:formatCode>General</c:formatCode>
                <c:ptCount val="9"/>
                <c:pt idx="0">
                  <c:v>4.0518853788898692</c:v>
                </c:pt>
                <c:pt idx="1">
                  <c:v>3.5087989654039049</c:v>
                </c:pt>
                <c:pt idx="2">
                  <c:v>3.4202858849419182</c:v>
                </c:pt>
                <c:pt idx="3">
                  <c:v>3.6837672614253112</c:v>
                </c:pt>
                <c:pt idx="4">
                  <c:v>3.5347873586294911</c:v>
                </c:pt>
                <c:pt idx="5">
                  <c:v>3.708845638048178</c:v>
                </c:pt>
                <c:pt idx="6">
                  <c:v>3.2624510897304289</c:v>
                </c:pt>
                <c:pt idx="7">
                  <c:v>3.4247183373315671</c:v>
                </c:pt>
                <c:pt idx="8">
                  <c:v>3.1900514177592059</c:v>
                </c:pt>
              </c:numCache>
            </c:numRef>
          </c:val>
          <c:smooth val="1"/>
        </c:ser>
        <c:ser>
          <c:idx val="30"/>
          <c:order val="30"/>
          <c:tx>
            <c:strRef>
              <c:f>'HIV VL intent to treat censor'!$A$147</c:f>
              <c:strCache>
                <c:ptCount val="1"/>
                <c:pt idx="0">
                  <c:v>01-009</c:v>
                </c:pt>
              </c:strCache>
            </c:strRef>
          </c:tx>
          <c:spPr>
            <a:ln w="19050">
              <a:solidFill>
                <a:schemeClr val="tx1"/>
              </a:solidFill>
              <a:prstDash val="sysDot"/>
            </a:ln>
          </c:spPr>
          <c:marker>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censor'!$C$147:$K$147</c:f>
              <c:numCache>
                <c:formatCode>General</c:formatCode>
                <c:ptCount val="9"/>
                <c:pt idx="0">
                  <c:v>3.307496037913213</c:v>
                </c:pt>
                <c:pt idx="1">
                  <c:v>3.8258154449852011</c:v>
                </c:pt>
                <c:pt idx="2">
                  <c:v>3.8843421476470601</c:v>
                </c:pt>
                <c:pt idx="3">
                  <c:v>4.216377057988173</c:v>
                </c:pt>
                <c:pt idx="4">
                  <c:v>3.96189547366785</c:v>
                </c:pt>
                <c:pt idx="5">
                  <c:v>4.1410419409390498</c:v>
                </c:pt>
                <c:pt idx="6">
                  <c:v>4.3138250538093939</c:v>
                </c:pt>
                <c:pt idx="7">
                  <c:v>4.0792174357465703</c:v>
                </c:pt>
                <c:pt idx="8">
                  <c:v>3.9650134502722478</c:v>
                </c:pt>
              </c:numCache>
            </c:numRef>
          </c:val>
          <c:smooth val="1"/>
        </c:ser>
        <c:ser>
          <c:idx val="31"/>
          <c:order val="31"/>
          <c:tx>
            <c:strRef>
              <c:f>'HIV VL intent to treat censor'!$A$148</c:f>
              <c:strCache>
                <c:ptCount val="1"/>
                <c:pt idx="0">
                  <c:v>01-016</c:v>
                </c:pt>
              </c:strCache>
            </c:strRef>
          </c:tx>
          <c:spPr>
            <a:ln w="19050">
              <a:solidFill>
                <a:schemeClr val="tx1"/>
              </a:solidFill>
              <a:prstDash val="sysDash"/>
            </a:ln>
          </c:spPr>
          <c:marker>
            <c:symbol val="squar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censor'!$C$148:$K$148</c:f>
              <c:numCache>
                <c:formatCode>General</c:formatCode>
                <c:ptCount val="9"/>
                <c:pt idx="0">
                  <c:v>4.2272695167098444</c:v>
                </c:pt>
                <c:pt idx="1">
                  <c:v>4.3125370031073036</c:v>
                </c:pt>
                <c:pt idx="2">
                  <c:v>4.2445492428978948</c:v>
                </c:pt>
                <c:pt idx="3">
                  <c:v>4.054114900510581</c:v>
                </c:pt>
                <c:pt idx="4">
                  <c:v>4.2598326990634838</c:v>
                </c:pt>
                <c:pt idx="5">
                  <c:v>4.3022226663176646</c:v>
                </c:pt>
                <c:pt idx="6">
                  <c:v>4.5310316189267459</c:v>
                </c:pt>
                <c:pt idx="7">
                  <c:v>4.2430628648048101</c:v>
                </c:pt>
                <c:pt idx="8">
                  <c:v>4.7505083948513471</c:v>
                </c:pt>
              </c:numCache>
            </c:numRef>
          </c:val>
          <c:smooth val="1"/>
        </c:ser>
        <c:ser>
          <c:idx val="32"/>
          <c:order val="32"/>
          <c:tx>
            <c:strRef>
              <c:f>'HIV VL intent to treat censor'!$A$149</c:f>
              <c:strCache>
                <c:ptCount val="1"/>
                <c:pt idx="0">
                  <c:v>02-001</c:v>
                </c:pt>
              </c:strCache>
            </c:strRef>
          </c:tx>
          <c:spPr>
            <a:ln w="19050">
              <a:solidFill>
                <a:schemeClr val="tx1"/>
              </a:solidFill>
            </a:ln>
          </c:spPr>
          <c:marker>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censor'!$C$149:$K$149</c:f>
              <c:numCache>
                <c:formatCode>General</c:formatCode>
                <c:ptCount val="9"/>
                <c:pt idx="0">
                  <c:v>3.6186755388851402</c:v>
                </c:pt>
                <c:pt idx="1">
                  <c:v>3.3760291817281769</c:v>
                </c:pt>
                <c:pt idx="2">
                  <c:v>3.732232880220498</c:v>
                </c:pt>
                <c:pt idx="3">
                  <c:v>3.5952757118020999</c:v>
                </c:pt>
                <c:pt idx="4">
                  <c:v>3.8475109652032482</c:v>
                </c:pt>
                <c:pt idx="5">
                  <c:v>4.1226745132061948</c:v>
                </c:pt>
                <c:pt idx="6">
                  <c:v>4.1921770261127467</c:v>
                </c:pt>
                <c:pt idx="7">
                  <c:v>3.725176301419137</c:v>
                </c:pt>
                <c:pt idx="8">
                  <c:v>3.8475109652032482</c:v>
                </c:pt>
              </c:numCache>
            </c:numRef>
          </c:val>
          <c:smooth val="1"/>
        </c:ser>
        <c:ser>
          <c:idx val="33"/>
          <c:order val="33"/>
          <c:tx>
            <c:strRef>
              <c:f>'HIV VL intent to treat censor'!$A$150</c:f>
              <c:strCache>
                <c:ptCount val="1"/>
                <c:pt idx="0">
                  <c:v>02-005</c:v>
                </c:pt>
              </c:strCache>
            </c:strRef>
          </c:tx>
          <c:spPr>
            <a:ln w="19050">
              <a:solidFill>
                <a:schemeClr val="tx1"/>
              </a:solidFill>
              <a:prstDash val="sysDot"/>
            </a:ln>
          </c:spPr>
          <c:marker>
            <c:symbol val="diamond"/>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censor'!$C$150:$K$150</c:f>
              <c:numCache>
                <c:formatCode>General</c:formatCode>
                <c:ptCount val="9"/>
                <c:pt idx="0">
                  <c:v>3.013679697291193</c:v>
                </c:pt>
                <c:pt idx="1">
                  <c:v>4.090998297753198</c:v>
                </c:pt>
                <c:pt idx="2">
                  <c:v>4.0047511555910011</c:v>
                </c:pt>
                <c:pt idx="3">
                  <c:v>3.9025467793139912</c:v>
                </c:pt>
                <c:pt idx="4">
                  <c:v>3.7287594751678741</c:v>
                </c:pt>
                <c:pt idx="5">
                  <c:v>3.9402175555997352</c:v>
                </c:pt>
                <c:pt idx="6">
                  <c:v>3.6824158616773581</c:v>
                </c:pt>
                <c:pt idx="7">
                  <c:v>3.9392695863387281</c:v>
                </c:pt>
                <c:pt idx="8">
                  <c:v>3.9347004017154248</c:v>
                </c:pt>
              </c:numCache>
            </c:numRef>
          </c:val>
          <c:smooth val="1"/>
        </c:ser>
        <c:ser>
          <c:idx val="34"/>
          <c:order val="34"/>
          <c:tx>
            <c:strRef>
              <c:f>'HIV VL intent to treat censor'!$A$151</c:f>
              <c:strCache>
                <c:ptCount val="1"/>
                <c:pt idx="0">
                  <c:v>02-006</c:v>
                </c:pt>
              </c:strCache>
            </c:strRef>
          </c:tx>
          <c:spPr>
            <a:ln w="19050">
              <a:solidFill>
                <a:schemeClr val="tx1"/>
              </a:solidFill>
            </a:ln>
          </c:spPr>
          <c:marker>
            <c:symbol val="triangl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censor'!$C$151:$K$151</c:f>
              <c:numCache>
                <c:formatCode>General</c:formatCode>
                <c:ptCount val="9"/>
                <c:pt idx="0">
                  <c:v>4.5080446543468824</c:v>
                </c:pt>
                <c:pt idx="1">
                  <c:v>4.5939834800237733</c:v>
                </c:pt>
                <c:pt idx="2">
                  <c:v>4.6925561177221766</c:v>
                </c:pt>
                <c:pt idx="3">
                  <c:v>4.7424658908744002</c:v>
                </c:pt>
                <c:pt idx="4">
                  <c:v>4.7974960567433307</c:v>
                </c:pt>
                <c:pt idx="5">
                  <c:v>4.7714257844790096</c:v>
                </c:pt>
                <c:pt idx="6">
                  <c:v>4.8076838262295292</c:v>
                </c:pt>
                <c:pt idx="7">
                  <c:v>4.8382633424729971</c:v>
                </c:pt>
                <c:pt idx="8">
                  <c:v>4.9271187484436796</c:v>
                </c:pt>
              </c:numCache>
            </c:numRef>
          </c:val>
          <c:smooth val="1"/>
        </c:ser>
        <c:ser>
          <c:idx val="35"/>
          <c:order val="35"/>
          <c:tx>
            <c:strRef>
              <c:f>'HIV VL intent to treat censor'!$A$152</c:f>
              <c:strCache>
                <c:ptCount val="1"/>
                <c:pt idx="0">
                  <c:v>03-001</c:v>
                </c:pt>
              </c:strCache>
            </c:strRef>
          </c:tx>
          <c:spPr>
            <a:ln w="19050">
              <a:solidFill>
                <a:schemeClr val="tx1">
                  <a:lumMod val="50000"/>
                  <a:lumOff val="50000"/>
                </a:schemeClr>
              </a:solidFill>
              <a:prstDash val="sysDash"/>
            </a:ln>
          </c:spPr>
          <c:marker>
            <c:symbol val="diamond"/>
            <c:size val="5"/>
            <c:spPr>
              <a:solidFill>
                <a:schemeClr val="tx1">
                  <a:lumMod val="50000"/>
                  <a:lumOff val="50000"/>
                </a:schemeClr>
              </a:solidFill>
              <a:ln>
                <a:solidFill>
                  <a:schemeClr val="tx1">
                    <a:lumMod val="50000"/>
                    <a:lumOff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censor'!$C$152:$K$152</c:f>
              <c:numCache>
                <c:formatCode>General</c:formatCode>
                <c:ptCount val="9"/>
                <c:pt idx="0">
                  <c:v>3.7707047682157802</c:v>
                </c:pt>
                <c:pt idx="1">
                  <c:v>3.493458050995188</c:v>
                </c:pt>
                <c:pt idx="2">
                  <c:v>3.6911699341316031</c:v>
                </c:pt>
                <c:pt idx="3">
                  <c:v>3.779668627207148</c:v>
                </c:pt>
                <c:pt idx="4">
                  <c:v>4.3029799367482449</c:v>
                </c:pt>
                <c:pt idx="6">
                  <c:v>4.0232936230366061</c:v>
                </c:pt>
                <c:pt idx="7">
                  <c:v>3.7158362751649938</c:v>
                </c:pt>
                <c:pt idx="8">
                  <c:v>4.4602963267574758</c:v>
                </c:pt>
              </c:numCache>
            </c:numRef>
          </c:val>
          <c:smooth val="1"/>
        </c:ser>
        <c:ser>
          <c:idx val="36"/>
          <c:order val="36"/>
          <c:tx>
            <c:strRef>
              <c:f>'HIV VL intent to treat censor'!$A$153</c:f>
              <c:strCache>
                <c:ptCount val="1"/>
                <c:pt idx="0">
                  <c:v>05-009</c:v>
                </c:pt>
              </c:strCache>
            </c:strRef>
          </c:tx>
          <c:spPr>
            <a:ln w="19050">
              <a:solidFill>
                <a:schemeClr val="tx1"/>
              </a:solidFill>
            </a:ln>
          </c:spPr>
          <c:marker>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censor'!$C$153:$K$153</c:f>
              <c:numCache>
                <c:formatCode>General</c:formatCode>
                <c:ptCount val="9"/>
                <c:pt idx="0">
                  <c:v>3.5951654147902259</c:v>
                </c:pt>
                <c:pt idx="1">
                  <c:v>3.7635028654675962</c:v>
                </c:pt>
                <c:pt idx="2">
                  <c:v>3.807399712759485</c:v>
                </c:pt>
                <c:pt idx="3">
                  <c:v>3.6698745024898018</c:v>
                </c:pt>
                <c:pt idx="4">
                  <c:v>3.6518592692469491</c:v>
                </c:pt>
                <c:pt idx="5">
                  <c:v>3.5207454715194819</c:v>
                </c:pt>
                <c:pt idx="6">
                  <c:v>3.43568513794163</c:v>
                </c:pt>
                <c:pt idx="7">
                  <c:v>3.914871817540051</c:v>
                </c:pt>
                <c:pt idx="8">
                  <c:v>4.0778764043592801</c:v>
                </c:pt>
              </c:numCache>
            </c:numRef>
          </c:val>
          <c:smooth val="1"/>
        </c:ser>
        <c:ser>
          <c:idx val="37"/>
          <c:order val="37"/>
          <c:tx>
            <c:strRef>
              <c:f>'HIV VL intent to treat censor'!$A$154</c:f>
              <c:strCache>
                <c:ptCount val="1"/>
                <c:pt idx="0">
                  <c:v>05-022</c:v>
                </c:pt>
              </c:strCache>
            </c:strRef>
          </c:tx>
          <c:spPr>
            <a:ln w="38100">
              <a:solidFill>
                <a:schemeClr val="tx1">
                  <a:lumMod val="65000"/>
                  <a:lumOff val="35000"/>
                </a:schemeClr>
              </a:solidFill>
              <a:prstDash val="dash"/>
            </a:ln>
          </c:spPr>
          <c:marker>
            <c:symbol val="square"/>
            <c:size val="5"/>
            <c:spPr>
              <a:solidFill>
                <a:schemeClr val="tx1">
                  <a:lumMod val="65000"/>
                  <a:lumOff val="35000"/>
                </a:schemeClr>
              </a:solidFill>
              <a:ln>
                <a:solidFill>
                  <a:schemeClr val="tx1">
                    <a:lumMod val="65000"/>
                    <a:lumOff val="35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censor'!$C$154:$K$154</c:f>
              <c:numCache>
                <c:formatCode>General</c:formatCode>
                <c:ptCount val="9"/>
                <c:pt idx="0">
                  <c:v>3.7491176623563232</c:v>
                </c:pt>
                <c:pt idx="1">
                  <c:v>4.0151501032294714</c:v>
                </c:pt>
                <c:pt idx="2">
                  <c:v>4.3329431601256916</c:v>
                </c:pt>
                <c:pt idx="3">
                  <c:v>3.8495422520050169</c:v>
                </c:pt>
                <c:pt idx="4">
                  <c:v>4.2111472498144886</c:v>
                </c:pt>
                <c:pt idx="5">
                  <c:v>3.7808211758534731</c:v>
                </c:pt>
                <c:pt idx="6">
                  <c:v>4.7238413578267684</c:v>
                </c:pt>
                <c:pt idx="8">
                  <c:v>4.4615135332439282</c:v>
                </c:pt>
              </c:numCache>
            </c:numRef>
          </c:val>
          <c:smooth val="1"/>
        </c:ser>
        <c:ser>
          <c:idx val="38"/>
          <c:order val="38"/>
          <c:tx>
            <c:strRef>
              <c:f>'HIV VL intent to treat censor'!$A$155</c:f>
              <c:strCache>
                <c:ptCount val="1"/>
                <c:pt idx="0">
                  <c:v>08-002</c:v>
                </c:pt>
              </c:strCache>
            </c:strRef>
          </c:tx>
          <c:spPr>
            <a:ln w="19050">
              <a:solidFill>
                <a:schemeClr val="bg1">
                  <a:lumMod val="50000"/>
                </a:schemeClr>
              </a:solidFill>
            </a:ln>
          </c:spPr>
          <c:marker>
            <c:spPr>
              <a:solidFill>
                <a:schemeClr val="bg1">
                  <a:lumMod val="50000"/>
                </a:schemeClr>
              </a:solidFill>
              <a:ln>
                <a:solidFill>
                  <a:schemeClr val="bg1">
                    <a:lumMod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censor'!$C$155:$K$155</c:f>
              <c:numCache>
                <c:formatCode>General</c:formatCode>
                <c:ptCount val="9"/>
                <c:pt idx="0">
                  <c:v>4.286613631657004</c:v>
                </c:pt>
                <c:pt idx="1">
                  <c:v>4.1488801691282271</c:v>
                </c:pt>
                <c:pt idx="2">
                  <c:v>4.6433342163821889</c:v>
                </c:pt>
                <c:pt idx="4">
                  <c:v>4.7163957017429201</c:v>
                </c:pt>
                <c:pt idx="5">
                  <c:v>4.8525226890292963</c:v>
                </c:pt>
                <c:pt idx="6">
                  <c:v>4.6108304412657111</c:v>
                </c:pt>
                <c:pt idx="7">
                  <c:v>4.6108304412657111</c:v>
                </c:pt>
                <c:pt idx="8">
                  <c:v>4.84161596636421</c:v>
                </c:pt>
              </c:numCache>
            </c:numRef>
          </c:val>
          <c:smooth val="1"/>
        </c:ser>
        <c:ser>
          <c:idx val="39"/>
          <c:order val="39"/>
          <c:tx>
            <c:strRef>
              <c:f>'HIV VL intent to treat censor'!$A$156</c:f>
              <c:strCache>
                <c:ptCount val="1"/>
                <c:pt idx="0">
                  <c:v>09-005</c:v>
                </c:pt>
              </c:strCache>
            </c:strRef>
          </c:tx>
          <c:spPr>
            <a:ln w="19050">
              <a:solidFill>
                <a:schemeClr val="tx1"/>
              </a:solidFill>
              <a:prstDash val="dashDot"/>
            </a:ln>
          </c:spPr>
          <c:marker>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censor'!$C$156:$K$156</c:f>
              <c:numCache>
                <c:formatCode>General</c:formatCode>
                <c:ptCount val="9"/>
                <c:pt idx="0">
                  <c:v>4.3327009772213776</c:v>
                </c:pt>
                <c:pt idx="1">
                  <c:v>4.3858028233250161</c:v>
                </c:pt>
                <c:pt idx="2">
                  <c:v>3.9252605095194348</c:v>
                </c:pt>
                <c:pt idx="3">
                  <c:v>4.3480126384221949</c:v>
                </c:pt>
                <c:pt idx="4">
                  <c:v>4.4554235336209782</c:v>
                </c:pt>
                <c:pt idx="5">
                  <c:v>4.4121412194166494</c:v>
                </c:pt>
                <c:pt idx="6">
                  <c:v>4.4781189850774563</c:v>
                </c:pt>
                <c:pt idx="7">
                  <c:v>4.0466512169709166</c:v>
                </c:pt>
                <c:pt idx="8">
                  <c:v>4.3539931244194836</c:v>
                </c:pt>
              </c:numCache>
            </c:numRef>
          </c:val>
          <c:smooth val="1"/>
        </c:ser>
        <c:ser>
          <c:idx val="40"/>
          <c:order val="40"/>
          <c:tx>
            <c:strRef>
              <c:f>'HIV VL intent to treat censor'!$A$157</c:f>
              <c:strCache>
                <c:ptCount val="1"/>
                <c:pt idx="0">
                  <c:v>09-006</c:v>
                </c:pt>
              </c:strCache>
            </c:strRef>
          </c:tx>
          <c:spPr>
            <a:ln w="19050">
              <a:solidFill>
                <a:schemeClr val="tx1"/>
              </a:solidFill>
              <a:prstDash val="sysDash"/>
            </a:ln>
          </c:spPr>
          <c:marker>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censor'!$C$157:$K$157</c:f>
              <c:numCache>
                <c:formatCode>General</c:formatCode>
                <c:ptCount val="9"/>
                <c:pt idx="0">
                  <c:v>3.6118294794983741</c:v>
                </c:pt>
                <c:pt idx="1">
                  <c:v>3.560145839849048</c:v>
                </c:pt>
                <c:pt idx="2">
                  <c:v>3.6396856612426811</c:v>
                </c:pt>
                <c:pt idx="3">
                  <c:v>3.571825249040828</c:v>
                </c:pt>
                <c:pt idx="4">
                  <c:v>3.9198622535555381</c:v>
                </c:pt>
                <c:pt idx="5">
                  <c:v>3.934902258322313</c:v>
                </c:pt>
                <c:pt idx="6">
                  <c:v>3.935255281784046</c:v>
                </c:pt>
                <c:pt idx="7">
                  <c:v>4.1277201528923184</c:v>
                </c:pt>
                <c:pt idx="8">
                  <c:v>4.1582116692141007</c:v>
                </c:pt>
              </c:numCache>
            </c:numRef>
          </c:val>
          <c:smooth val="1"/>
        </c:ser>
        <c:ser>
          <c:idx val="41"/>
          <c:order val="41"/>
          <c:tx>
            <c:strRef>
              <c:f>'HIV VL intent to treat censor'!$A$158</c:f>
              <c:strCache>
                <c:ptCount val="1"/>
                <c:pt idx="0">
                  <c:v>10-003</c:v>
                </c:pt>
              </c:strCache>
            </c:strRef>
          </c:tx>
          <c:spPr>
            <a:ln w="19050">
              <a:solidFill>
                <a:schemeClr val="tx1"/>
              </a:solidFill>
            </a:ln>
          </c:spPr>
          <c:marker>
            <c:symbol val="circl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censor'!$C$158:$K$158</c:f>
              <c:numCache>
                <c:formatCode>General</c:formatCode>
                <c:ptCount val="9"/>
                <c:pt idx="0">
                  <c:v>1.5910646070264991</c:v>
                </c:pt>
                <c:pt idx="1">
                  <c:v>2.9030899869919442</c:v>
                </c:pt>
                <c:pt idx="2">
                  <c:v>2.8830933585756902</c:v>
                </c:pt>
                <c:pt idx="3">
                  <c:v>3.2833012287035501</c:v>
                </c:pt>
                <c:pt idx="4">
                  <c:v>3.163161374977018</c:v>
                </c:pt>
                <c:pt idx="5">
                  <c:v>3.2633993313340022</c:v>
                </c:pt>
                <c:pt idx="6">
                  <c:v>3.1031192535457128</c:v>
                </c:pt>
                <c:pt idx="7">
                  <c:v>3.3134453704264142</c:v>
                </c:pt>
                <c:pt idx="8">
                  <c:v>3.5733358400660671</c:v>
                </c:pt>
              </c:numCache>
            </c:numRef>
          </c:val>
          <c:smooth val="1"/>
        </c:ser>
        <c:ser>
          <c:idx val="42"/>
          <c:order val="42"/>
          <c:tx>
            <c:strRef>
              <c:f>'HIV VL intent to treat censor'!$A$159</c:f>
              <c:strCache>
                <c:ptCount val="1"/>
                <c:pt idx="0">
                  <c:v>11-005</c:v>
                </c:pt>
              </c:strCache>
            </c:strRef>
          </c:tx>
          <c:spPr>
            <a:ln w="19050">
              <a:solidFill>
                <a:schemeClr val="tx1"/>
              </a:solidFill>
              <a:prstDash val="sysDash"/>
            </a:ln>
          </c:spPr>
          <c:marker>
            <c:symbol val="squar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censor'!$C$159:$K$159</c:f>
              <c:numCache>
                <c:formatCode>General</c:formatCode>
                <c:ptCount val="9"/>
                <c:pt idx="0">
                  <c:v>4.2241185111063757</c:v>
                </c:pt>
                <c:pt idx="1">
                  <c:v>4.332094928446077</c:v>
                </c:pt>
                <c:pt idx="2">
                  <c:v>4.2339094534877804</c:v>
                </c:pt>
                <c:pt idx="3">
                  <c:v>4.4377030097263503</c:v>
                </c:pt>
                <c:pt idx="4">
                  <c:v>4.3535892815794837</c:v>
                </c:pt>
                <c:pt idx="5">
                  <c:v>4.538774749539165</c:v>
                </c:pt>
                <c:pt idx="6">
                  <c:v>4.4909552282005203</c:v>
                </c:pt>
                <c:pt idx="7">
                  <c:v>4.7864532745956438</c:v>
                </c:pt>
                <c:pt idx="8">
                  <c:v>4.9218996695391404</c:v>
                </c:pt>
              </c:numCache>
            </c:numRef>
          </c:val>
          <c:smooth val="1"/>
        </c:ser>
        <c:ser>
          <c:idx val="43"/>
          <c:order val="43"/>
          <c:tx>
            <c:strRef>
              <c:f>'HIV VL intent to treat censor'!$A$160</c:f>
              <c:strCache>
                <c:ptCount val="1"/>
                <c:pt idx="0">
                  <c:v>11-006</c:v>
                </c:pt>
              </c:strCache>
            </c:strRef>
          </c:tx>
          <c:spPr>
            <a:ln w="19050">
              <a:solidFill>
                <a:schemeClr val="tx1"/>
              </a:solidFill>
              <a:prstDash val="lgDash"/>
            </a:ln>
          </c:spPr>
          <c:marker>
            <c:symbol val="circle"/>
            <c:size val="5"/>
            <c:spPr>
              <a:solidFill>
                <a:schemeClr val="tx1"/>
              </a:solidFill>
              <a:ln w="19050">
                <a:solidFill>
                  <a:schemeClr val="tx1"/>
                </a:solidFill>
                <a:prstDash val="solid"/>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censor'!$C$160:$K$160</c:f>
              <c:numCache>
                <c:formatCode>General</c:formatCode>
                <c:ptCount val="9"/>
                <c:pt idx="0">
                  <c:v>3.8274338954007789</c:v>
                </c:pt>
                <c:pt idx="1">
                  <c:v>3.6414741105041002</c:v>
                </c:pt>
                <c:pt idx="2">
                  <c:v>3.5547313766759658</c:v>
                </c:pt>
                <c:pt idx="3">
                  <c:v>3.858777737305449</c:v>
                </c:pt>
                <c:pt idx="4">
                  <c:v>3.7896512087934102</c:v>
                </c:pt>
                <c:pt idx="5">
                  <c:v>3.7764832558336821</c:v>
                </c:pt>
                <c:pt idx="6">
                  <c:v>3.4342494523964762</c:v>
                </c:pt>
                <c:pt idx="7">
                  <c:v>3.801746619219458</c:v>
                </c:pt>
                <c:pt idx="8">
                  <c:v>3.6135247028536521</c:v>
                </c:pt>
              </c:numCache>
            </c:numRef>
          </c:val>
          <c:smooth val="1"/>
        </c:ser>
        <c:ser>
          <c:idx val="44"/>
          <c:order val="44"/>
          <c:tx>
            <c:strRef>
              <c:f>'HIV VL intent to treat censor'!$A$161</c:f>
              <c:strCache>
                <c:ptCount val="1"/>
                <c:pt idx="0">
                  <c:v>12-001</c:v>
                </c:pt>
              </c:strCache>
            </c:strRef>
          </c:tx>
          <c:spPr>
            <a:ln w="19050">
              <a:solidFill>
                <a:schemeClr val="tx1"/>
              </a:solidFill>
              <a:prstDash val="sysDash"/>
            </a:ln>
          </c:spPr>
          <c:marker>
            <c:symbol val="circl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censor'!$C$161:$K$161</c:f>
              <c:numCache>
                <c:formatCode>General</c:formatCode>
                <c:ptCount val="9"/>
                <c:pt idx="0">
                  <c:v>4.208575708947575</c:v>
                </c:pt>
                <c:pt idx="1">
                  <c:v>4.0968405203313898</c:v>
                </c:pt>
                <c:pt idx="2">
                  <c:v>4.2016428818382279</c:v>
                </c:pt>
                <c:pt idx="3">
                  <c:v>4.2783190891788108</c:v>
                </c:pt>
                <c:pt idx="4">
                  <c:v>4.451341170597793</c:v>
                </c:pt>
                <c:pt idx="5">
                  <c:v>4.428410191997334</c:v>
                </c:pt>
                <c:pt idx="6">
                  <c:v>4.0930362529451596</c:v>
                </c:pt>
                <c:pt idx="7">
                  <c:v>3.8800700840640672</c:v>
                </c:pt>
                <c:pt idx="8">
                  <c:v>4.3407018387316771</c:v>
                </c:pt>
              </c:numCache>
            </c:numRef>
          </c:val>
          <c:smooth val="1"/>
        </c:ser>
        <c:ser>
          <c:idx val="45"/>
          <c:order val="45"/>
          <c:tx>
            <c:strRef>
              <c:f>'HIV VL intent to treat censor'!$A$162</c:f>
              <c:strCache>
                <c:ptCount val="1"/>
                <c:pt idx="0">
                  <c:v>12-003</c:v>
                </c:pt>
              </c:strCache>
            </c:strRef>
          </c:tx>
          <c:spPr>
            <a:ln w="19050">
              <a:solidFill>
                <a:schemeClr val="tx1">
                  <a:lumMod val="50000"/>
                  <a:lumOff val="50000"/>
                </a:schemeClr>
              </a:solidFill>
            </a:ln>
          </c:spPr>
          <c:marker>
            <c:symbol val="triangle"/>
            <c:size val="5"/>
            <c:spPr>
              <a:solidFill>
                <a:schemeClr val="bg1">
                  <a:lumMod val="50000"/>
                </a:schemeClr>
              </a:solidFill>
              <a:ln>
                <a:solidFill>
                  <a:schemeClr val="bg1">
                    <a:lumMod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censor'!$C$162:$K$162</c:f>
              <c:numCache>
                <c:formatCode>General</c:formatCode>
                <c:ptCount val="9"/>
                <c:pt idx="0">
                  <c:v>4.18466304462968</c:v>
                </c:pt>
                <c:pt idx="1">
                  <c:v>3.9089137400209708</c:v>
                </c:pt>
                <c:pt idx="2">
                  <c:v>4.0489465037604893</c:v>
                </c:pt>
                <c:pt idx="3">
                  <c:v>4.1210343024723004</c:v>
                </c:pt>
                <c:pt idx="4">
                  <c:v>3.8605775512444152</c:v>
                </c:pt>
                <c:pt idx="6">
                  <c:v>3.5728716022004798</c:v>
                </c:pt>
                <c:pt idx="7">
                  <c:v>3.5211380837040358</c:v>
                </c:pt>
                <c:pt idx="8">
                  <c:v>3.6080979463252798</c:v>
                </c:pt>
              </c:numCache>
            </c:numRef>
          </c:val>
          <c:smooth val="1"/>
        </c:ser>
        <c:ser>
          <c:idx val="46"/>
          <c:order val="46"/>
          <c:tx>
            <c:strRef>
              <c:f>'HIV VL intent to treat censor'!$A$163</c:f>
              <c:strCache>
                <c:ptCount val="1"/>
                <c:pt idx="0">
                  <c:v>12-005</c:v>
                </c:pt>
              </c:strCache>
            </c:strRef>
          </c:tx>
          <c:spPr>
            <a:ln w="19050">
              <a:solidFill>
                <a:schemeClr val="bg1">
                  <a:lumMod val="50000"/>
                </a:schemeClr>
              </a:solidFill>
              <a:prstDash val="sysDot"/>
            </a:ln>
          </c:spPr>
          <c:marker>
            <c:symbol val="square"/>
            <c:size val="5"/>
            <c:spPr>
              <a:solidFill>
                <a:schemeClr val="bg1">
                  <a:lumMod val="50000"/>
                </a:schemeClr>
              </a:solidFill>
              <a:ln>
                <a:solidFill>
                  <a:schemeClr val="bg1">
                    <a:lumMod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censor'!$C$163:$K$163</c:f>
              <c:numCache>
                <c:formatCode>General</c:formatCode>
                <c:ptCount val="9"/>
                <c:pt idx="0">
                  <c:v>3.9450252012424629</c:v>
                </c:pt>
                <c:pt idx="1">
                  <c:v>3.7835462822703501</c:v>
                </c:pt>
                <c:pt idx="2">
                  <c:v>3.807399712759485</c:v>
                </c:pt>
                <c:pt idx="3">
                  <c:v>3.634980800051228</c:v>
                </c:pt>
                <c:pt idx="4">
                  <c:v>3.6830470382388492</c:v>
                </c:pt>
                <c:pt idx="6">
                  <c:v>3.5819496583733179</c:v>
                </c:pt>
                <c:pt idx="7">
                  <c:v>3.778078861937455</c:v>
                </c:pt>
                <c:pt idx="8">
                  <c:v>3.9609461957338281</c:v>
                </c:pt>
              </c:numCache>
            </c:numRef>
          </c:val>
          <c:smooth val="1"/>
        </c:ser>
        <c:ser>
          <c:idx val="47"/>
          <c:order val="47"/>
          <c:tx>
            <c:strRef>
              <c:f>'HIV VL intent to treat censor'!$A$164</c:f>
              <c:strCache>
                <c:ptCount val="1"/>
                <c:pt idx="0">
                  <c:v>12-011</c:v>
                </c:pt>
              </c:strCache>
            </c:strRef>
          </c:tx>
          <c:spPr>
            <a:ln w="19050">
              <a:solidFill>
                <a:schemeClr val="tx1"/>
              </a:solidFill>
            </a:ln>
          </c:spPr>
          <c:marker>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censor'!$C$164:$K$164</c:f>
              <c:numCache>
                <c:formatCode>General</c:formatCode>
                <c:ptCount val="9"/>
                <c:pt idx="0">
                  <c:v>4.1085988459735656</c:v>
                </c:pt>
                <c:pt idx="1">
                  <c:v>3.9940970895882102</c:v>
                </c:pt>
                <c:pt idx="2">
                  <c:v>4.0215613920373539</c:v>
                </c:pt>
                <c:pt idx="3">
                  <c:v>3.9066582176716</c:v>
                </c:pt>
                <c:pt idx="4">
                  <c:v>4.3278695687566247</c:v>
                </c:pt>
                <c:pt idx="5">
                  <c:v>4.0991279277264656</c:v>
                </c:pt>
                <c:pt idx="6">
                  <c:v>3.7218930162149571</c:v>
                </c:pt>
                <c:pt idx="7">
                  <c:v>3.9699281894281162</c:v>
                </c:pt>
                <c:pt idx="8">
                  <c:v>4.1762359997608707</c:v>
                </c:pt>
              </c:numCache>
            </c:numRef>
          </c:val>
          <c:smooth val="1"/>
        </c:ser>
        <c:ser>
          <c:idx val="48"/>
          <c:order val="48"/>
          <c:tx>
            <c:strRef>
              <c:f>'HIV VL intent to treat censor'!$A$165</c:f>
              <c:strCache>
                <c:ptCount val="1"/>
                <c:pt idx="0">
                  <c:v>12-017</c:v>
                </c:pt>
              </c:strCache>
            </c:strRef>
          </c:tx>
          <c:spPr>
            <a:ln w="19050">
              <a:solidFill>
                <a:schemeClr val="tx1">
                  <a:lumMod val="50000"/>
                  <a:lumOff val="50000"/>
                </a:schemeClr>
              </a:solidFill>
            </a:ln>
          </c:spPr>
          <c:marker>
            <c:spPr>
              <a:solidFill>
                <a:schemeClr val="tx1">
                  <a:lumMod val="50000"/>
                  <a:lumOff val="50000"/>
                </a:schemeClr>
              </a:solidFill>
              <a:ln>
                <a:solidFill>
                  <a:schemeClr val="tx1">
                    <a:lumMod val="50000"/>
                    <a:lumOff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censor'!$C$165:$K$165</c:f>
              <c:numCache>
                <c:formatCode>General</c:formatCode>
                <c:ptCount val="9"/>
                <c:pt idx="0">
                  <c:v>3.343211590179747</c:v>
                </c:pt>
                <c:pt idx="1">
                  <c:v>3.5213996281153759</c:v>
                </c:pt>
                <c:pt idx="2">
                  <c:v>3.7500453120117681</c:v>
                </c:pt>
                <c:pt idx="3">
                  <c:v>3.875582104327882</c:v>
                </c:pt>
                <c:pt idx="4">
                  <c:v>3.6176292977578419</c:v>
                </c:pt>
                <c:pt idx="6">
                  <c:v>2.916980047320382</c:v>
                </c:pt>
                <c:pt idx="7">
                  <c:v>3.607776603741693</c:v>
                </c:pt>
                <c:pt idx="8">
                  <c:v>3.8463371121298051</c:v>
                </c:pt>
              </c:numCache>
            </c:numRef>
          </c:val>
          <c:smooth val="1"/>
        </c:ser>
        <c:ser>
          <c:idx val="49"/>
          <c:order val="49"/>
          <c:tx>
            <c:strRef>
              <c:f>'HIV VL intent to treat censor'!$A$166</c:f>
              <c:strCache>
                <c:ptCount val="1"/>
                <c:pt idx="0">
                  <c:v>14-004</c:v>
                </c:pt>
              </c:strCache>
            </c:strRef>
          </c:tx>
          <c:spPr>
            <a:ln w="19050">
              <a:solidFill>
                <a:schemeClr val="tx1"/>
              </a:solidFill>
            </a:ln>
          </c:spPr>
          <c:marker>
            <c:symbol val="squar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censor'!$C$166:$K$166</c:f>
              <c:numCache>
                <c:formatCode>General</c:formatCode>
                <c:ptCount val="9"/>
                <c:pt idx="0">
                  <c:v>5.5545533605791793</c:v>
                </c:pt>
                <c:pt idx="1">
                  <c:v>4.2928317945086283</c:v>
                </c:pt>
                <c:pt idx="2">
                  <c:v>5.162925670476735</c:v>
                </c:pt>
                <c:pt idx="3">
                  <c:v>3.8299466959416359</c:v>
                </c:pt>
                <c:pt idx="4">
                  <c:v>4.0826058726978962</c:v>
                </c:pt>
                <c:pt idx="5">
                  <c:v>3.6710802327388481</c:v>
                </c:pt>
                <c:pt idx="6">
                  <c:v>3.831741833645637</c:v>
                </c:pt>
                <c:pt idx="7">
                  <c:v>3.5202214358819601</c:v>
                </c:pt>
                <c:pt idx="8">
                  <c:v>3.5050142400841069</c:v>
                </c:pt>
              </c:numCache>
            </c:numRef>
          </c:val>
          <c:smooth val="1"/>
        </c:ser>
        <c:ser>
          <c:idx val="50"/>
          <c:order val="50"/>
          <c:tx>
            <c:strRef>
              <c:f>'HIV VL intent to treat censor'!$A$167</c:f>
              <c:strCache>
                <c:ptCount val="1"/>
                <c:pt idx="0">
                  <c:v>21-004</c:v>
                </c:pt>
              </c:strCache>
            </c:strRef>
          </c:tx>
          <c:spPr>
            <a:ln w="19050">
              <a:solidFill>
                <a:schemeClr val="tx1"/>
              </a:solidFill>
            </a:ln>
          </c:spPr>
          <c:marker>
            <c:symbol val="circle"/>
            <c:size val="5"/>
            <c:spPr>
              <a:solidFill>
                <a:schemeClr val="tx1"/>
              </a:solidFill>
              <a:ln w="19050">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censor'!$C$167:$K$167</c:f>
              <c:numCache>
                <c:formatCode>General</c:formatCode>
                <c:ptCount val="9"/>
                <c:pt idx="0">
                  <c:v>3.4106085425683679</c:v>
                </c:pt>
                <c:pt idx="1">
                  <c:v>3.188084373714938</c:v>
                </c:pt>
                <c:pt idx="2">
                  <c:v>3.2400497721126471</c:v>
                </c:pt>
                <c:pt idx="3">
                  <c:v>4.13328336586099</c:v>
                </c:pt>
                <c:pt idx="4">
                  <c:v>3.3921691494897361</c:v>
                </c:pt>
                <c:pt idx="6">
                  <c:v>3.1341771075767659</c:v>
                </c:pt>
                <c:pt idx="7">
                  <c:v>3.3338501451025451</c:v>
                </c:pt>
                <c:pt idx="8">
                  <c:v>3.5289167002776538</c:v>
                </c:pt>
              </c:numCache>
            </c:numRef>
          </c:val>
          <c:smooth val="1"/>
        </c:ser>
        <c:ser>
          <c:idx val="51"/>
          <c:order val="51"/>
          <c:tx>
            <c:strRef>
              <c:f>'HIV VL intent to treat censor'!$A$168</c:f>
              <c:strCache>
                <c:ptCount val="1"/>
                <c:pt idx="0">
                  <c:v>21-008</c:v>
                </c:pt>
              </c:strCache>
            </c:strRef>
          </c:tx>
          <c:spPr>
            <a:ln w="19050">
              <a:solidFill>
                <a:schemeClr val="tx1"/>
              </a:solidFill>
              <a:prstDash val="sysDot"/>
            </a:ln>
          </c:spPr>
          <c:marker>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censor'!$C$168:$K$168</c:f>
              <c:numCache>
                <c:formatCode>General</c:formatCode>
                <c:ptCount val="9"/>
                <c:pt idx="0">
                  <c:v>3.1863912156954921</c:v>
                </c:pt>
                <c:pt idx="1">
                  <c:v>3.4282968139828802</c:v>
                </c:pt>
                <c:pt idx="2">
                  <c:v>3.1646502159342971</c:v>
                </c:pt>
                <c:pt idx="3">
                  <c:v>3.355834495884936</c:v>
                </c:pt>
                <c:pt idx="5">
                  <c:v>3.3188977146274872</c:v>
                </c:pt>
                <c:pt idx="6">
                  <c:v>3.3645509953539721</c:v>
                </c:pt>
                <c:pt idx="7">
                  <c:v>3.504742636271688</c:v>
                </c:pt>
                <c:pt idx="8">
                  <c:v>3.4679039465227999</c:v>
                </c:pt>
              </c:numCache>
            </c:numRef>
          </c:val>
          <c:smooth val="1"/>
        </c:ser>
        <c:ser>
          <c:idx val="52"/>
          <c:order val="52"/>
          <c:tx>
            <c:strRef>
              <c:f>'HIV VL intent to treat censor'!$A$169</c:f>
              <c:strCache>
                <c:ptCount val="1"/>
                <c:pt idx="0">
                  <c:v>22-001</c:v>
                </c:pt>
              </c:strCache>
            </c:strRef>
          </c:tx>
          <c:spPr>
            <a:ln w="38100">
              <a:solidFill>
                <a:schemeClr val="tx1"/>
              </a:solidFill>
              <a:prstDash val="sysDot"/>
            </a:ln>
          </c:spPr>
          <c:marker>
            <c:symbol val="squar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censor'!$C$169:$K$169</c:f>
              <c:numCache>
                <c:formatCode>General</c:formatCode>
                <c:ptCount val="9"/>
                <c:pt idx="0">
                  <c:v>4.5753957021114058</c:v>
                </c:pt>
                <c:pt idx="1">
                  <c:v>4.8233242216887788</c:v>
                </c:pt>
                <c:pt idx="2">
                  <c:v>4.0867156639448821</c:v>
                </c:pt>
                <c:pt idx="3">
                  <c:v>4.4666897158734766</c:v>
                </c:pt>
                <c:pt idx="4">
                  <c:v>4.4940153747571436</c:v>
                </c:pt>
                <c:pt idx="5">
                  <c:v>4.3745650607227651</c:v>
                </c:pt>
                <c:pt idx="6">
                  <c:v>4.1946253294838636</c:v>
                </c:pt>
                <c:pt idx="7">
                  <c:v>4.2056373594794287</c:v>
                </c:pt>
                <c:pt idx="8">
                  <c:v>4.236134016815428</c:v>
                </c:pt>
              </c:numCache>
            </c:numRef>
          </c:val>
          <c:smooth val="1"/>
        </c:ser>
        <c:ser>
          <c:idx val="53"/>
          <c:order val="53"/>
          <c:tx>
            <c:strRef>
              <c:f>'HIV VL intent to treat censor'!$A$170</c:f>
              <c:strCache>
                <c:ptCount val="1"/>
                <c:pt idx="0">
                  <c:v>23-004</c:v>
                </c:pt>
              </c:strCache>
            </c:strRef>
          </c:tx>
          <c:spPr>
            <a:ln w="19050">
              <a:solidFill>
                <a:schemeClr val="tx1">
                  <a:lumMod val="65000"/>
                  <a:lumOff val="35000"/>
                </a:schemeClr>
              </a:solidFill>
              <a:prstDash val="lgDash"/>
            </a:ln>
          </c:spPr>
          <c:marker>
            <c:symbol val="diamond"/>
            <c:size val="5"/>
            <c:spPr>
              <a:solidFill>
                <a:schemeClr val="tx1">
                  <a:lumMod val="65000"/>
                  <a:lumOff val="35000"/>
                </a:schemeClr>
              </a:solidFill>
              <a:ln>
                <a:solidFill>
                  <a:schemeClr val="tx1">
                    <a:lumMod val="65000"/>
                    <a:lumOff val="35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censor'!$C$170:$K$170</c:f>
              <c:numCache>
                <c:formatCode>General</c:formatCode>
                <c:ptCount val="9"/>
                <c:pt idx="0">
                  <c:v>4.4883391579275003</c:v>
                </c:pt>
                <c:pt idx="1">
                  <c:v>4.2256710430811451</c:v>
                </c:pt>
                <c:pt idx="2">
                  <c:v>4.3539739023210062</c:v>
                </c:pt>
                <c:pt idx="3">
                  <c:v>4.219689289085804</c:v>
                </c:pt>
                <c:pt idx="4">
                  <c:v>4.1310730480343461</c:v>
                </c:pt>
                <c:pt idx="5">
                  <c:v>4.4004343680095239</c:v>
                </c:pt>
                <c:pt idx="6">
                  <c:v>4.4447472222257778</c:v>
                </c:pt>
                <c:pt idx="7">
                  <c:v>4.4609278966980774</c:v>
                </c:pt>
                <c:pt idx="8">
                  <c:v>4.33939180867959</c:v>
                </c:pt>
              </c:numCache>
            </c:numRef>
          </c:val>
          <c:smooth val="1"/>
        </c:ser>
        <c:ser>
          <c:idx val="54"/>
          <c:order val="54"/>
          <c:tx>
            <c:strRef>
              <c:f>'HIV VL intent to treat censor'!$A$171</c:f>
              <c:strCache>
                <c:ptCount val="1"/>
                <c:pt idx="0">
                  <c:v>23-009</c:v>
                </c:pt>
              </c:strCache>
            </c:strRef>
          </c:tx>
          <c:spPr>
            <a:ln w="19050">
              <a:solidFill>
                <a:schemeClr val="tx1"/>
              </a:solidFill>
            </a:ln>
          </c:spPr>
          <c:marker>
            <c:symbol val="circl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censor'!$C$171:$K$171</c:f>
              <c:numCache>
                <c:formatCode>General</c:formatCode>
                <c:ptCount val="9"/>
                <c:pt idx="0">
                  <c:v>4.4128971424684504</c:v>
                </c:pt>
                <c:pt idx="1">
                  <c:v>4.7221730627356466</c:v>
                </c:pt>
                <c:pt idx="2">
                  <c:v>4.4887621720666973</c:v>
                </c:pt>
                <c:pt idx="3">
                  <c:v>4.3842099997939581</c:v>
                </c:pt>
                <c:pt idx="4">
                  <c:v>4.3452952955792998</c:v>
                </c:pt>
                <c:pt idx="5">
                  <c:v>4.5000854612376564</c:v>
                </c:pt>
                <c:pt idx="6">
                  <c:v>4.7690522221580727</c:v>
                </c:pt>
                <c:pt idx="7">
                  <c:v>3.8608767964032982</c:v>
                </c:pt>
                <c:pt idx="8">
                  <c:v>4.7373437445320681</c:v>
                </c:pt>
              </c:numCache>
            </c:numRef>
          </c:val>
          <c:smooth val="1"/>
        </c:ser>
        <c:dLbls>
          <c:showLegendKey val="0"/>
          <c:showVal val="0"/>
          <c:showCatName val="0"/>
          <c:showSerName val="0"/>
          <c:showPercent val="0"/>
          <c:showBubbleSize val="0"/>
        </c:dLbls>
        <c:marker val="1"/>
        <c:smooth val="0"/>
        <c:axId val="129756544"/>
        <c:axId val="129771392"/>
      </c:lineChart>
      <c:catAx>
        <c:axId val="129756544"/>
        <c:scaling>
          <c:orientation val="minMax"/>
        </c:scaling>
        <c:delete val="0"/>
        <c:axPos val="b"/>
        <c:title>
          <c:tx>
            <c:rich>
              <a:bodyPr/>
              <a:lstStyle/>
              <a:p>
                <a:pPr>
                  <a:defRPr>
                    <a:latin typeface="Arial"/>
                    <a:cs typeface="Arial"/>
                  </a:defRPr>
                </a:pPr>
                <a:r>
                  <a:rPr lang="en-US">
                    <a:latin typeface="Arial"/>
                    <a:cs typeface="Arial"/>
                  </a:rPr>
                  <a:t>Time (Weeks)</a:t>
                </a:r>
              </a:p>
            </c:rich>
          </c:tx>
          <c:layout/>
          <c:overlay val="0"/>
        </c:title>
        <c:numFmt formatCode="General" sourceLinked="1"/>
        <c:majorTickMark val="out"/>
        <c:minorTickMark val="none"/>
        <c:tickLblPos val="nextTo"/>
        <c:spPr>
          <a:ln w="12700">
            <a:solidFill>
              <a:schemeClr val="tx1"/>
            </a:solidFill>
          </a:ln>
        </c:spPr>
        <c:txPr>
          <a:bodyPr/>
          <a:lstStyle/>
          <a:p>
            <a:pPr>
              <a:defRPr>
                <a:latin typeface="Arial"/>
                <a:cs typeface="Arial"/>
              </a:defRPr>
            </a:pPr>
            <a:endParaRPr lang="en-US"/>
          </a:p>
        </c:txPr>
        <c:crossAx val="129771392"/>
        <c:crosses val="autoZero"/>
        <c:auto val="1"/>
        <c:lblAlgn val="ctr"/>
        <c:lblOffset val="100"/>
        <c:noMultiLvlLbl val="0"/>
      </c:catAx>
      <c:valAx>
        <c:axId val="129771392"/>
        <c:scaling>
          <c:orientation val="minMax"/>
          <c:min val="1"/>
        </c:scaling>
        <c:delete val="0"/>
        <c:axPos val="l"/>
        <c:title>
          <c:tx>
            <c:rich>
              <a:bodyPr rot="-5400000" vert="horz"/>
              <a:lstStyle/>
              <a:p>
                <a:pPr>
                  <a:defRPr>
                    <a:latin typeface="Arial"/>
                    <a:cs typeface="Arial"/>
                  </a:defRPr>
                </a:pPr>
                <a:r>
                  <a:rPr lang="en-US" dirty="0">
                    <a:latin typeface="Arial"/>
                    <a:cs typeface="Arial"/>
                  </a:rPr>
                  <a:t>HIV Viral Load </a:t>
                </a:r>
                <a:endParaRPr lang="en-US" dirty="0" smtClean="0">
                  <a:latin typeface="Arial"/>
                  <a:cs typeface="Arial"/>
                </a:endParaRPr>
              </a:p>
              <a:p>
                <a:pPr>
                  <a:defRPr>
                    <a:latin typeface="Arial"/>
                    <a:cs typeface="Arial"/>
                  </a:defRPr>
                </a:pPr>
                <a:r>
                  <a:rPr lang="en-US" dirty="0" smtClean="0">
                    <a:latin typeface="Arial"/>
                    <a:cs typeface="Arial"/>
                  </a:rPr>
                  <a:t>(Log</a:t>
                </a:r>
                <a:r>
                  <a:rPr lang="en-US" baseline="-25000" dirty="0" smtClean="0">
                    <a:latin typeface="Arial"/>
                    <a:cs typeface="Arial"/>
                  </a:rPr>
                  <a:t>10</a:t>
                </a:r>
                <a:r>
                  <a:rPr lang="en-US" dirty="0" smtClean="0">
                    <a:latin typeface="Arial"/>
                    <a:cs typeface="Arial"/>
                  </a:rPr>
                  <a:t> </a:t>
                </a:r>
                <a:r>
                  <a:rPr lang="en-US" dirty="0">
                    <a:latin typeface="Arial"/>
                    <a:cs typeface="Arial"/>
                  </a:rPr>
                  <a:t>copies/mL)</a:t>
                </a:r>
              </a:p>
            </c:rich>
          </c:tx>
          <c:layout>
            <c:manualLayout>
              <c:xMode val="edge"/>
              <c:yMode val="edge"/>
              <c:x val="0"/>
              <c:y val="0.27498813440834502"/>
            </c:manualLayout>
          </c:layout>
          <c:overlay val="0"/>
        </c:title>
        <c:numFmt formatCode="General" sourceLinked="1"/>
        <c:majorTickMark val="out"/>
        <c:minorTickMark val="none"/>
        <c:tickLblPos val="nextTo"/>
        <c:spPr>
          <a:ln w="12700">
            <a:solidFill>
              <a:schemeClr val="tx1"/>
            </a:solidFill>
          </a:ln>
        </c:spPr>
        <c:txPr>
          <a:bodyPr/>
          <a:lstStyle/>
          <a:p>
            <a:pPr>
              <a:defRPr>
                <a:latin typeface="Arial"/>
                <a:cs typeface="Arial"/>
              </a:defRPr>
            </a:pPr>
            <a:endParaRPr lang="en-US"/>
          </a:p>
        </c:txPr>
        <c:crossAx val="129756544"/>
        <c:crosses val="autoZero"/>
        <c:crossBetween val="between"/>
        <c:majorUnit val="1"/>
      </c:valAx>
    </c:plotArea>
    <c:plotVisOnly val="1"/>
    <c:dispBlanksAs val="span"/>
    <c:showDLblsOverMax val="0"/>
  </c:chart>
  <c:txPr>
    <a:bodyPr/>
    <a:lstStyle/>
    <a:p>
      <a:pPr>
        <a:defRPr sz="12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9169722968396399"/>
          <c:y val="0.11643349151681601"/>
          <c:w val="0.72144172700751497"/>
          <c:h val="0.65842478601847398"/>
        </c:manualLayout>
      </c:layout>
      <c:lineChart>
        <c:grouping val="standard"/>
        <c:varyColors val="0"/>
        <c:ser>
          <c:idx val="0"/>
          <c:order val="0"/>
          <c:tx>
            <c:strRef>
              <c:f>'HIV VL intent to treat censor'!$A$172</c:f>
              <c:strCache>
                <c:ptCount val="1"/>
                <c:pt idx="0">
                  <c:v>05-015</c:v>
                </c:pt>
              </c:strCache>
            </c:strRef>
          </c:tx>
          <c:spPr>
            <a:ln w="19050">
              <a:solidFill>
                <a:schemeClr val="tx1"/>
              </a:solidFill>
            </a:ln>
          </c:spPr>
          <c:marker>
            <c:symbol val="triangl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censor'!$C$172:$F$172</c:f>
              <c:numCache>
                <c:formatCode>General</c:formatCode>
                <c:ptCount val="4"/>
                <c:pt idx="0">
                  <c:v>2.8825245379548798</c:v>
                </c:pt>
                <c:pt idx="1">
                  <c:v>3.5328817194073969</c:v>
                </c:pt>
                <c:pt idx="2">
                  <c:v>3.568201724066995</c:v>
                </c:pt>
                <c:pt idx="3">
                  <c:v>3.4273237863572472</c:v>
                </c:pt>
              </c:numCache>
            </c:numRef>
          </c:val>
          <c:smooth val="1"/>
        </c:ser>
        <c:ser>
          <c:idx val="1"/>
          <c:order val="1"/>
          <c:tx>
            <c:strRef>
              <c:f>'HIV VL intent to treat censor'!$A$173</c:f>
              <c:strCache>
                <c:ptCount val="1"/>
                <c:pt idx="0">
                  <c:v>06-011</c:v>
                </c:pt>
              </c:strCache>
            </c:strRef>
          </c:tx>
          <c:spPr>
            <a:ln w="19050">
              <a:solidFill>
                <a:schemeClr val="tx1">
                  <a:lumMod val="50000"/>
                  <a:lumOff val="50000"/>
                </a:schemeClr>
              </a:solidFill>
            </a:ln>
          </c:spPr>
          <c:marker>
            <c:spPr>
              <a:solidFill>
                <a:schemeClr val="tx1">
                  <a:lumMod val="50000"/>
                  <a:lumOff val="50000"/>
                </a:schemeClr>
              </a:solidFill>
              <a:ln>
                <a:solidFill>
                  <a:schemeClr val="tx1">
                    <a:lumMod val="50000"/>
                    <a:lumOff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censor'!$C$173:$F$173</c:f>
              <c:numCache>
                <c:formatCode>General</c:formatCode>
                <c:ptCount val="4"/>
                <c:pt idx="0">
                  <c:v>5.1468935801073039</c:v>
                </c:pt>
                <c:pt idx="1">
                  <c:v>5.269120500975137</c:v>
                </c:pt>
                <c:pt idx="2">
                  <c:v>5.1888047835748532</c:v>
                </c:pt>
                <c:pt idx="3">
                  <c:v>5.9169011731217998</c:v>
                </c:pt>
              </c:numCache>
            </c:numRef>
          </c:val>
          <c:smooth val="1"/>
        </c:ser>
        <c:ser>
          <c:idx val="2"/>
          <c:order val="2"/>
          <c:tx>
            <c:strRef>
              <c:f>'HIV VL intent to treat censor'!$A$174</c:f>
              <c:strCache>
                <c:ptCount val="1"/>
                <c:pt idx="0">
                  <c:v>09-002</c:v>
                </c:pt>
              </c:strCache>
            </c:strRef>
          </c:tx>
          <c:spPr>
            <a:ln w="19050">
              <a:solidFill>
                <a:schemeClr val="tx1">
                  <a:lumMod val="65000"/>
                  <a:lumOff val="35000"/>
                </a:schemeClr>
              </a:solidFill>
            </a:ln>
          </c:spPr>
          <c:marker>
            <c:symbol val="diamond"/>
            <c:size val="5"/>
            <c:spPr>
              <a:solidFill>
                <a:schemeClr val="tx1">
                  <a:lumMod val="50000"/>
                  <a:lumOff val="50000"/>
                </a:schemeClr>
              </a:solidFill>
              <a:ln>
                <a:solidFill>
                  <a:schemeClr val="tx1">
                    <a:lumMod val="50000"/>
                    <a:lumOff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censor'!$C$174:$F$174</c:f>
              <c:numCache>
                <c:formatCode>General</c:formatCode>
                <c:ptCount val="4"/>
                <c:pt idx="0">
                  <c:v>4.937191798013826</c:v>
                </c:pt>
                <c:pt idx="1">
                  <c:v>4.7394615812784773</c:v>
                </c:pt>
                <c:pt idx="2">
                  <c:v>4.9772479066892599</c:v>
                </c:pt>
                <c:pt idx="3">
                  <c:v>5.1158234467967079</c:v>
                </c:pt>
              </c:numCache>
            </c:numRef>
          </c:val>
          <c:smooth val="1"/>
        </c:ser>
        <c:ser>
          <c:idx val="3"/>
          <c:order val="3"/>
          <c:tx>
            <c:strRef>
              <c:f>'HIV VL intent to treat censor'!$A$175</c:f>
              <c:strCache>
                <c:ptCount val="1"/>
                <c:pt idx="0">
                  <c:v>10-002</c:v>
                </c:pt>
              </c:strCache>
            </c:strRef>
          </c:tx>
          <c:spPr>
            <a:ln w="19050">
              <a:solidFill>
                <a:schemeClr val="tx1"/>
              </a:solidFill>
            </a:ln>
          </c:spPr>
          <c:marker>
            <c:symbol val="circl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censor'!$C$175:$F$175</c:f>
              <c:numCache>
                <c:formatCode>General</c:formatCode>
                <c:ptCount val="4"/>
                <c:pt idx="0">
                  <c:v>4.4034293955289669</c:v>
                </c:pt>
                <c:pt idx="1">
                  <c:v>4.223418056905289</c:v>
                </c:pt>
                <c:pt idx="2">
                  <c:v>3.813447544264819</c:v>
                </c:pt>
                <c:pt idx="3">
                  <c:v>4.219977256744623</c:v>
                </c:pt>
              </c:numCache>
            </c:numRef>
          </c:val>
          <c:smooth val="1"/>
        </c:ser>
        <c:ser>
          <c:idx val="4"/>
          <c:order val="4"/>
          <c:tx>
            <c:strRef>
              <c:f>'HIV VL intent to treat censor'!$A$176</c:f>
              <c:strCache>
                <c:ptCount val="1"/>
                <c:pt idx="0">
                  <c:v>14-005</c:v>
                </c:pt>
              </c:strCache>
            </c:strRef>
          </c:tx>
          <c:spPr>
            <a:ln w="19050">
              <a:solidFill>
                <a:schemeClr val="tx1">
                  <a:lumMod val="65000"/>
                  <a:lumOff val="35000"/>
                </a:schemeClr>
              </a:solidFill>
              <a:prstDash val="dash"/>
            </a:ln>
          </c:spPr>
          <c:marker>
            <c:symbol val="triangle"/>
            <c:size val="5"/>
            <c:spPr>
              <a:solidFill>
                <a:schemeClr val="tx1">
                  <a:lumMod val="65000"/>
                  <a:lumOff val="35000"/>
                </a:schemeClr>
              </a:solidFill>
              <a:ln>
                <a:solidFill>
                  <a:schemeClr val="tx1">
                    <a:lumMod val="65000"/>
                    <a:lumOff val="35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censor'!$C$176:$F$176</c:f>
              <c:numCache>
                <c:formatCode>General</c:formatCode>
                <c:ptCount val="4"/>
                <c:pt idx="0">
                  <c:v>5.1500468709355864</c:v>
                </c:pt>
                <c:pt idx="1">
                  <c:v>5.4833533282260651</c:v>
                </c:pt>
                <c:pt idx="2">
                  <c:v>5.4508462375479203</c:v>
                </c:pt>
                <c:pt idx="3">
                  <c:v>5.0621418265835336</c:v>
                </c:pt>
              </c:numCache>
            </c:numRef>
          </c:val>
          <c:smooth val="1"/>
        </c:ser>
        <c:ser>
          <c:idx val="5"/>
          <c:order val="5"/>
          <c:tx>
            <c:strRef>
              <c:f>'HIV VL intent to treat censor'!$A$177</c:f>
              <c:strCache>
                <c:ptCount val="1"/>
                <c:pt idx="0">
                  <c:v>02-010</c:v>
                </c:pt>
              </c:strCache>
            </c:strRef>
          </c:tx>
          <c:spPr>
            <a:ln w="19050">
              <a:solidFill>
                <a:schemeClr val="tx1"/>
              </a:solidFill>
            </a:ln>
          </c:spPr>
          <c:marker>
            <c:symbol val="circl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censor'!$C$177:$G$177</c:f>
              <c:numCache>
                <c:formatCode>General</c:formatCode>
                <c:ptCount val="5"/>
                <c:pt idx="0">
                  <c:v>4.8361214820943497</c:v>
                </c:pt>
                <c:pt idx="1">
                  <c:v>5.1483928596471484</c:v>
                </c:pt>
                <c:pt idx="2">
                  <c:v>5.6026610730323352</c:v>
                </c:pt>
                <c:pt idx="3">
                  <c:v>4.6063383635281241</c:v>
                </c:pt>
                <c:pt idx="4">
                  <c:v>5.1998374222081569</c:v>
                </c:pt>
              </c:numCache>
            </c:numRef>
          </c:val>
          <c:smooth val="1"/>
        </c:ser>
        <c:ser>
          <c:idx val="6"/>
          <c:order val="6"/>
          <c:tx>
            <c:strRef>
              <c:f>'HIV VL intent to treat censor'!$A$178</c:f>
              <c:strCache>
                <c:ptCount val="1"/>
                <c:pt idx="0">
                  <c:v>02-011</c:v>
                </c:pt>
              </c:strCache>
            </c:strRef>
          </c:tx>
          <c:spPr>
            <a:ln w="19050">
              <a:solidFill>
                <a:schemeClr val="tx1"/>
              </a:solidFill>
              <a:prstDash val="sysDash"/>
            </a:ln>
          </c:spPr>
          <c:marker>
            <c:symbol val="diamond"/>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censor'!$C$178:$G$178</c:f>
              <c:numCache>
                <c:formatCode>General</c:formatCode>
                <c:ptCount val="5"/>
                <c:pt idx="0">
                  <c:v>2.403120521175818</c:v>
                </c:pt>
                <c:pt idx="1">
                  <c:v>3.2509076997008561</c:v>
                </c:pt>
                <c:pt idx="2">
                  <c:v>3.8243211248507709</c:v>
                </c:pt>
                <c:pt idx="3">
                  <c:v>3.2695129442179161</c:v>
                </c:pt>
                <c:pt idx="4">
                  <c:v>3.5478977175630968</c:v>
                </c:pt>
              </c:numCache>
            </c:numRef>
          </c:val>
          <c:smooth val="1"/>
        </c:ser>
        <c:ser>
          <c:idx val="7"/>
          <c:order val="7"/>
          <c:tx>
            <c:strRef>
              <c:f>'HIV VL intent to treat censor'!$A$179</c:f>
              <c:strCache>
                <c:ptCount val="1"/>
                <c:pt idx="0">
                  <c:v>06-006</c:v>
                </c:pt>
              </c:strCache>
            </c:strRef>
          </c:tx>
          <c:spPr>
            <a:ln w="19050">
              <a:solidFill>
                <a:schemeClr val="bg1">
                  <a:lumMod val="50000"/>
                </a:schemeClr>
              </a:solidFill>
            </a:ln>
          </c:spPr>
          <c:marker>
            <c:symbol val="diamond"/>
            <c:size val="5"/>
            <c:spPr>
              <a:solidFill>
                <a:schemeClr val="tx1">
                  <a:lumMod val="50000"/>
                  <a:lumOff val="50000"/>
                </a:schemeClr>
              </a:solidFill>
              <a:ln>
                <a:solidFill>
                  <a:schemeClr val="tx1">
                    <a:lumMod val="50000"/>
                    <a:lumOff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censor'!$C$179:$G$179</c:f>
              <c:numCache>
                <c:formatCode>General</c:formatCode>
                <c:ptCount val="5"/>
                <c:pt idx="0">
                  <c:v>4.0930713063760624</c:v>
                </c:pt>
                <c:pt idx="1">
                  <c:v>4.6932255505821319</c:v>
                </c:pt>
                <c:pt idx="2">
                  <c:v>4.8235589930939806</c:v>
                </c:pt>
                <c:pt idx="3">
                  <c:v>4.8293552417196706</c:v>
                </c:pt>
                <c:pt idx="4">
                  <c:v>4.651733396610382</c:v>
                </c:pt>
              </c:numCache>
            </c:numRef>
          </c:val>
          <c:smooth val="1"/>
        </c:ser>
        <c:ser>
          <c:idx val="8"/>
          <c:order val="8"/>
          <c:tx>
            <c:strRef>
              <c:f>'HIV VL intent to treat censor'!$A$180</c:f>
              <c:strCache>
                <c:ptCount val="1"/>
                <c:pt idx="0">
                  <c:v>08-012</c:v>
                </c:pt>
              </c:strCache>
            </c:strRef>
          </c:tx>
          <c:spPr>
            <a:ln w="19050">
              <a:solidFill>
                <a:schemeClr val="tx1"/>
              </a:solidFill>
              <a:prstDash val="dash"/>
            </a:ln>
          </c:spPr>
          <c:marker>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censor'!$C$180:$G$180</c:f>
              <c:numCache>
                <c:formatCode>General</c:formatCode>
                <c:ptCount val="5"/>
                <c:pt idx="0">
                  <c:v>3.8828090413924401</c:v>
                </c:pt>
                <c:pt idx="1">
                  <c:v>3.5664374921950701</c:v>
                </c:pt>
                <c:pt idx="2">
                  <c:v>3.2895889525425961</c:v>
                </c:pt>
                <c:pt idx="3">
                  <c:v>3.5066403055665019</c:v>
                </c:pt>
                <c:pt idx="4">
                  <c:v>3.1516762308470478</c:v>
                </c:pt>
              </c:numCache>
            </c:numRef>
          </c:val>
          <c:smooth val="1"/>
        </c:ser>
        <c:ser>
          <c:idx val="9"/>
          <c:order val="9"/>
          <c:tx>
            <c:strRef>
              <c:f>'HIV VL intent to treat censor'!$A$181</c:f>
              <c:strCache>
                <c:ptCount val="1"/>
                <c:pt idx="0">
                  <c:v>09-007</c:v>
                </c:pt>
              </c:strCache>
            </c:strRef>
          </c:tx>
          <c:spPr>
            <a:ln w="19050">
              <a:solidFill>
                <a:schemeClr val="tx1">
                  <a:lumMod val="50000"/>
                  <a:lumOff val="50000"/>
                </a:schemeClr>
              </a:solidFill>
              <a:prstDash val="sysDash"/>
            </a:ln>
          </c:spPr>
          <c:marker>
            <c:spPr>
              <a:solidFill>
                <a:schemeClr val="tx1">
                  <a:lumMod val="50000"/>
                  <a:lumOff val="50000"/>
                </a:schemeClr>
              </a:solidFill>
              <a:ln>
                <a:solidFill>
                  <a:schemeClr val="tx1">
                    <a:lumMod val="50000"/>
                    <a:lumOff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censor'!$C$182:$G$182</c:f>
              <c:numCache>
                <c:formatCode>General</c:formatCode>
                <c:ptCount val="5"/>
                <c:pt idx="0">
                  <c:v>4.3018326981843957</c:v>
                </c:pt>
                <c:pt idx="1">
                  <c:v>4.3277062310716907</c:v>
                </c:pt>
                <c:pt idx="2">
                  <c:v>4.53655844257153</c:v>
                </c:pt>
                <c:pt idx="3">
                  <c:v>4.2975854452973454</c:v>
                </c:pt>
                <c:pt idx="4">
                  <c:v>4.7428978723277799</c:v>
                </c:pt>
              </c:numCache>
            </c:numRef>
          </c:val>
          <c:smooth val="1"/>
        </c:ser>
        <c:ser>
          <c:idx val="10"/>
          <c:order val="10"/>
          <c:tx>
            <c:strRef>
              <c:f>'HIV VL intent to treat censor'!$A$182</c:f>
              <c:strCache>
                <c:ptCount val="1"/>
                <c:pt idx="0">
                  <c:v>11-011</c:v>
                </c:pt>
              </c:strCache>
            </c:strRef>
          </c:tx>
          <c:spPr>
            <a:ln w="19050">
              <a:solidFill>
                <a:schemeClr val="tx1"/>
              </a:solidFill>
            </a:ln>
          </c:spPr>
          <c:marker>
            <c:symbol val="diamond"/>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censor'!$C$182:$G$182</c:f>
              <c:numCache>
                <c:formatCode>General</c:formatCode>
                <c:ptCount val="5"/>
                <c:pt idx="0">
                  <c:v>4.3018326981843957</c:v>
                </c:pt>
                <c:pt idx="1">
                  <c:v>4.3277062310716907</c:v>
                </c:pt>
                <c:pt idx="2">
                  <c:v>4.53655844257153</c:v>
                </c:pt>
                <c:pt idx="3">
                  <c:v>4.2975854452973454</c:v>
                </c:pt>
                <c:pt idx="4">
                  <c:v>4.7428978723277799</c:v>
                </c:pt>
              </c:numCache>
            </c:numRef>
          </c:val>
          <c:smooth val="1"/>
        </c:ser>
        <c:ser>
          <c:idx val="11"/>
          <c:order val="11"/>
          <c:tx>
            <c:strRef>
              <c:f>'HIV VL intent to treat censor'!$A$183</c:f>
              <c:strCache>
                <c:ptCount val="1"/>
                <c:pt idx="0">
                  <c:v>12-007</c:v>
                </c:pt>
              </c:strCache>
            </c:strRef>
          </c:tx>
          <c:spPr>
            <a:ln w="19050">
              <a:solidFill>
                <a:schemeClr val="tx1"/>
              </a:solidFill>
            </a:ln>
          </c:spPr>
          <c:marker>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censor'!$C$183:$G$183</c:f>
              <c:numCache>
                <c:formatCode>General</c:formatCode>
                <c:ptCount val="5"/>
                <c:pt idx="0">
                  <c:v>3.8898057518680851</c:v>
                </c:pt>
                <c:pt idx="2">
                  <c:v>4.035589817243455</c:v>
                </c:pt>
                <c:pt idx="4">
                  <c:v>3.8784068875809958</c:v>
                </c:pt>
              </c:numCache>
            </c:numRef>
          </c:val>
          <c:smooth val="1"/>
        </c:ser>
        <c:ser>
          <c:idx val="12"/>
          <c:order val="12"/>
          <c:tx>
            <c:strRef>
              <c:f>'HIV VL intent to treat censor'!$A$184</c:f>
              <c:strCache>
                <c:ptCount val="1"/>
                <c:pt idx="0">
                  <c:v>14-006</c:v>
                </c:pt>
              </c:strCache>
            </c:strRef>
          </c:tx>
          <c:spPr>
            <a:ln w="19050">
              <a:solidFill>
                <a:schemeClr val="tx1"/>
              </a:solidFill>
              <a:prstDash val="lgDash"/>
            </a:ln>
          </c:spPr>
          <c:marker>
            <c:symbol val="diamond"/>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censor'!$C$184:$G$184</c:f>
              <c:numCache>
                <c:formatCode>General</c:formatCode>
                <c:ptCount val="5"/>
                <c:pt idx="0">
                  <c:v>4.875969436284147</c:v>
                </c:pt>
                <c:pt idx="1">
                  <c:v>5.0555809039083277</c:v>
                </c:pt>
                <c:pt idx="2">
                  <c:v>4.6569027705566457</c:v>
                </c:pt>
                <c:pt idx="3">
                  <c:v>4.8360328001502726</c:v>
                </c:pt>
                <c:pt idx="4">
                  <c:v>5.0060208227271747</c:v>
                </c:pt>
              </c:numCache>
            </c:numRef>
          </c:val>
          <c:smooth val="1"/>
        </c:ser>
        <c:ser>
          <c:idx val="13"/>
          <c:order val="13"/>
          <c:tx>
            <c:strRef>
              <c:f>'HIV VL intent to treat censor'!$A$185</c:f>
              <c:strCache>
                <c:ptCount val="1"/>
                <c:pt idx="0">
                  <c:v>05-012</c:v>
                </c:pt>
              </c:strCache>
            </c:strRef>
          </c:tx>
          <c:spPr>
            <a:ln w="19050">
              <a:solidFill>
                <a:schemeClr val="tx1"/>
              </a:solidFill>
              <a:prstDash val="dash"/>
            </a:ln>
          </c:spPr>
          <c:marker>
            <c:symbol val="triangl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censor'!$C$185:$G$185</c:f>
              <c:numCache>
                <c:formatCode>General</c:formatCode>
                <c:ptCount val="5"/>
                <c:pt idx="0">
                  <c:v>4.1074134974881487</c:v>
                </c:pt>
                <c:pt idx="1">
                  <c:v>4.0029000686113836</c:v>
                </c:pt>
                <c:pt idx="2">
                  <c:v>4.2674533416076743</c:v>
                </c:pt>
                <c:pt idx="3">
                  <c:v>4.8425343547958368</c:v>
                </c:pt>
                <c:pt idx="4">
                  <c:v>4.6588886439657697</c:v>
                </c:pt>
              </c:numCache>
            </c:numRef>
          </c:val>
          <c:smooth val="1"/>
        </c:ser>
        <c:ser>
          <c:idx val="14"/>
          <c:order val="14"/>
          <c:tx>
            <c:strRef>
              <c:f>'HIV VL intent to treat censor'!$A$186</c:f>
              <c:strCache>
                <c:ptCount val="1"/>
                <c:pt idx="0">
                  <c:v>01-023</c:v>
                </c:pt>
              </c:strCache>
            </c:strRef>
          </c:tx>
          <c:spPr>
            <a:ln w="19050">
              <a:solidFill>
                <a:schemeClr val="bg1">
                  <a:lumMod val="50000"/>
                </a:schemeClr>
              </a:solidFill>
              <a:prstDash val="sysDash"/>
            </a:ln>
          </c:spPr>
          <c:marker>
            <c:symbol val="triangle"/>
            <c:size val="5"/>
            <c:spPr>
              <a:solidFill>
                <a:schemeClr val="bg1">
                  <a:lumMod val="50000"/>
                </a:schemeClr>
              </a:solidFill>
              <a:ln>
                <a:solidFill>
                  <a:schemeClr val="bg1">
                    <a:lumMod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censor'!$C$186:$H$186</c:f>
              <c:numCache>
                <c:formatCode>General</c:formatCode>
                <c:ptCount val="6"/>
                <c:pt idx="0">
                  <c:v>4.6755858900915754</c:v>
                </c:pt>
                <c:pt idx="2">
                  <c:v>4.7559358050069358</c:v>
                </c:pt>
                <c:pt idx="3">
                  <c:v>4.9663764230889234</c:v>
                </c:pt>
                <c:pt idx="4">
                  <c:v>5.3014488877560737</c:v>
                </c:pt>
                <c:pt idx="5">
                  <c:v>5.1711147938541018</c:v>
                </c:pt>
              </c:numCache>
            </c:numRef>
          </c:val>
          <c:smooth val="1"/>
        </c:ser>
        <c:ser>
          <c:idx val="15"/>
          <c:order val="15"/>
          <c:tx>
            <c:strRef>
              <c:f>'HIV VL intent to treat censor'!$A$187</c:f>
              <c:strCache>
                <c:ptCount val="1"/>
                <c:pt idx="0">
                  <c:v>03-005</c:v>
                </c:pt>
              </c:strCache>
            </c:strRef>
          </c:tx>
          <c:spPr>
            <a:ln w="19050">
              <a:solidFill>
                <a:schemeClr val="tx1">
                  <a:lumMod val="65000"/>
                  <a:lumOff val="35000"/>
                </a:schemeClr>
              </a:solidFill>
              <a:prstDash val="sysDash"/>
            </a:ln>
          </c:spPr>
          <c:marker>
            <c:spPr>
              <a:solidFill>
                <a:schemeClr val="tx1">
                  <a:lumMod val="65000"/>
                  <a:lumOff val="35000"/>
                </a:schemeClr>
              </a:solidFill>
              <a:ln>
                <a:solidFill>
                  <a:schemeClr val="tx1">
                    <a:lumMod val="65000"/>
                    <a:lumOff val="35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censor'!$C$187:$H$187</c:f>
              <c:numCache>
                <c:formatCode>General</c:formatCode>
                <c:ptCount val="6"/>
                <c:pt idx="0">
                  <c:v>3.715919817433579</c:v>
                </c:pt>
                <c:pt idx="1">
                  <c:v>3.8069935136821069</c:v>
                </c:pt>
                <c:pt idx="2">
                  <c:v>4.0144365278316689</c:v>
                </c:pt>
                <c:pt idx="3">
                  <c:v>3.183554533618862</c:v>
                </c:pt>
                <c:pt idx="4">
                  <c:v>4.1762359997608707</c:v>
                </c:pt>
                <c:pt idx="5">
                  <c:v>4.1164416975393117</c:v>
                </c:pt>
              </c:numCache>
            </c:numRef>
          </c:val>
          <c:smooth val="1"/>
        </c:ser>
        <c:ser>
          <c:idx val="16"/>
          <c:order val="16"/>
          <c:tx>
            <c:strRef>
              <c:f>'HIV VL intent to treat censor'!$A$188</c:f>
              <c:strCache>
                <c:ptCount val="1"/>
                <c:pt idx="0">
                  <c:v>04-001</c:v>
                </c:pt>
              </c:strCache>
            </c:strRef>
          </c:tx>
          <c:spPr>
            <a:ln w="19050">
              <a:solidFill>
                <a:schemeClr val="tx1"/>
              </a:solidFill>
            </a:ln>
          </c:spPr>
          <c:marker>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censor'!$C$188:$H$188</c:f>
              <c:numCache>
                <c:formatCode>General</c:formatCode>
                <c:ptCount val="6"/>
                <c:pt idx="0">
                  <c:v>2.7101173651118158</c:v>
                </c:pt>
                <c:pt idx="1">
                  <c:v>2.318063334962758</c:v>
                </c:pt>
                <c:pt idx="2">
                  <c:v>2.6720978579357171</c:v>
                </c:pt>
                <c:pt idx="3">
                  <c:v>2.7339992865383871</c:v>
                </c:pt>
                <c:pt idx="4">
                  <c:v>3.11327469246435</c:v>
                </c:pt>
                <c:pt idx="5">
                  <c:v>2.585460729508501</c:v>
                </c:pt>
              </c:numCache>
            </c:numRef>
          </c:val>
          <c:smooth val="1"/>
        </c:ser>
        <c:ser>
          <c:idx val="17"/>
          <c:order val="17"/>
          <c:tx>
            <c:strRef>
              <c:f>'HIV VL intent to treat censor'!$A$189</c:f>
              <c:strCache>
                <c:ptCount val="1"/>
                <c:pt idx="0">
                  <c:v>05-019</c:v>
                </c:pt>
              </c:strCache>
            </c:strRef>
          </c:tx>
          <c:spPr>
            <a:ln w="19050">
              <a:solidFill>
                <a:schemeClr val="tx1">
                  <a:lumMod val="50000"/>
                  <a:lumOff val="50000"/>
                </a:schemeClr>
              </a:solidFill>
              <a:prstDash val="sysDot"/>
            </a:ln>
          </c:spPr>
          <c:marker>
            <c:symbol val="triangle"/>
            <c:size val="5"/>
            <c:spPr>
              <a:solidFill>
                <a:schemeClr val="tx1">
                  <a:lumMod val="50000"/>
                  <a:lumOff val="50000"/>
                </a:schemeClr>
              </a:solidFill>
              <a:ln>
                <a:solidFill>
                  <a:schemeClr val="tx1">
                    <a:lumMod val="50000"/>
                    <a:lumOff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censor'!$C$189:$H$189</c:f>
              <c:numCache>
                <c:formatCode>General</c:formatCode>
                <c:ptCount val="6"/>
                <c:pt idx="0">
                  <c:v>2.9079485216122718</c:v>
                </c:pt>
                <c:pt idx="1">
                  <c:v>2.77232170672292</c:v>
                </c:pt>
                <c:pt idx="2">
                  <c:v>3.1245042248342818</c:v>
                </c:pt>
                <c:pt idx="3">
                  <c:v>3.2848817146554521</c:v>
                </c:pt>
                <c:pt idx="4">
                  <c:v>2.9552065375419421</c:v>
                </c:pt>
                <c:pt idx="5">
                  <c:v>2.910624404889198</c:v>
                </c:pt>
              </c:numCache>
            </c:numRef>
          </c:val>
          <c:smooth val="1"/>
        </c:ser>
        <c:ser>
          <c:idx val="18"/>
          <c:order val="18"/>
          <c:tx>
            <c:strRef>
              <c:f>'HIV VL intent to treat censor'!$A$190</c:f>
              <c:strCache>
                <c:ptCount val="1"/>
                <c:pt idx="0">
                  <c:v>05-025</c:v>
                </c:pt>
              </c:strCache>
            </c:strRef>
          </c:tx>
          <c:spPr>
            <a:ln w="19050">
              <a:solidFill>
                <a:schemeClr val="tx1"/>
              </a:solidFill>
              <a:prstDash val="sysDash"/>
            </a:ln>
          </c:spPr>
          <c:marker>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censor'!$C$190:$H$190</c:f>
              <c:numCache>
                <c:formatCode>General</c:formatCode>
                <c:ptCount val="6"/>
                <c:pt idx="0">
                  <c:v>5.1900261836475741</c:v>
                </c:pt>
                <c:pt idx="1">
                  <c:v>4.9376031377636203</c:v>
                </c:pt>
                <c:pt idx="2">
                  <c:v>4.9960780368494602</c:v>
                </c:pt>
                <c:pt idx="3">
                  <c:v>5.2085031637548811</c:v>
                </c:pt>
                <c:pt idx="4">
                  <c:v>4.9697512892926197</c:v>
                </c:pt>
                <c:pt idx="5">
                  <c:v>5.2923336170190156</c:v>
                </c:pt>
              </c:numCache>
            </c:numRef>
          </c:val>
          <c:smooth val="1"/>
        </c:ser>
        <c:ser>
          <c:idx val="19"/>
          <c:order val="19"/>
          <c:tx>
            <c:strRef>
              <c:f>'HIV VL intent to treat censor'!$A$191</c:f>
              <c:strCache>
                <c:ptCount val="1"/>
                <c:pt idx="0">
                  <c:v>12-010</c:v>
                </c:pt>
              </c:strCache>
            </c:strRef>
          </c:tx>
          <c:spPr>
            <a:ln w="19050">
              <a:solidFill>
                <a:schemeClr val="tx1"/>
              </a:solidFill>
              <a:prstDash val="lgDash"/>
            </a:ln>
          </c:spPr>
          <c:marker>
            <c:symbol val="triangl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censor'!$C$191:$H$191</c:f>
              <c:numCache>
                <c:formatCode>General</c:formatCode>
                <c:ptCount val="6"/>
                <c:pt idx="0">
                  <c:v>4.7270937194648601</c:v>
                </c:pt>
                <c:pt idx="1">
                  <c:v>3.985875357308394</c:v>
                </c:pt>
                <c:pt idx="2">
                  <c:v>3.7180862947830922</c:v>
                </c:pt>
                <c:pt idx="3">
                  <c:v>3.429267666433168</c:v>
                </c:pt>
                <c:pt idx="4">
                  <c:v>3.813314058945835</c:v>
                </c:pt>
                <c:pt idx="5">
                  <c:v>3.6306312440205</c:v>
                </c:pt>
              </c:numCache>
            </c:numRef>
          </c:val>
          <c:smooth val="1"/>
        </c:ser>
        <c:ser>
          <c:idx val="20"/>
          <c:order val="20"/>
          <c:tx>
            <c:strRef>
              <c:f>'HIV VL intent to treat censor'!$A$192</c:f>
              <c:strCache>
                <c:ptCount val="1"/>
                <c:pt idx="0">
                  <c:v>21-001</c:v>
                </c:pt>
              </c:strCache>
            </c:strRef>
          </c:tx>
          <c:spPr>
            <a:ln w="19050">
              <a:solidFill>
                <a:schemeClr val="tx1"/>
              </a:solidFill>
            </a:ln>
          </c:spPr>
          <c:marker>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censor'!$C$192:$H$192</c:f>
              <c:numCache>
                <c:formatCode>General</c:formatCode>
                <c:ptCount val="6"/>
                <c:pt idx="0">
                  <c:v>4.4183675907599023</c:v>
                </c:pt>
                <c:pt idx="1">
                  <c:v>4.7546158643306748</c:v>
                </c:pt>
                <c:pt idx="2">
                  <c:v>4.7221071856810033</c:v>
                </c:pt>
                <c:pt idx="3">
                  <c:v>4.7163289424119421</c:v>
                </c:pt>
                <c:pt idx="4">
                  <c:v>4.0227581942367703</c:v>
                </c:pt>
                <c:pt idx="5">
                  <c:v>4.9438554535459636</c:v>
                </c:pt>
              </c:numCache>
            </c:numRef>
          </c:val>
          <c:smooth val="1"/>
        </c:ser>
        <c:ser>
          <c:idx val="21"/>
          <c:order val="21"/>
          <c:tx>
            <c:strRef>
              <c:f>'HIV VL intent to treat censor'!$A$193</c:f>
              <c:strCache>
                <c:ptCount val="1"/>
                <c:pt idx="0">
                  <c:v>03-004</c:v>
                </c:pt>
              </c:strCache>
            </c:strRef>
          </c:tx>
          <c:spPr>
            <a:ln w="19050">
              <a:solidFill>
                <a:schemeClr val="tx1">
                  <a:lumMod val="50000"/>
                  <a:lumOff val="50000"/>
                </a:schemeClr>
              </a:solidFill>
            </a:ln>
            <a:effectLst/>
          </c:spPr>
          <c:marker>
            <c:spPr>
              <a:solidFill>
                <a:schemeClr val="tx1">
                  <a:lumMod val="50000"/>
                  <a:lumOff val="50000"/>
                </a:schemeClr>
              </a:solidFill>
              <a:ln>
                <a:solidFill>
                  <a:schemeClr val="tx1">
                    <a:lumMod val="50000"/>
                    <a:lumOff val="50000"/>
                  </a:schemeClr>
                </a:solidFill>
              </a:ln>
              <a:effectLst/>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censor'!$C$193:$I$193</c:f>
              <c:numCache>
                <c:formatCode>General</c:formatCode>
                <c:ptCount val="7"/>
                <c:pt idx="0">
                  <c:v>3.549371152333177</c:v>
                </c:pt>
                <c:pt idx="1">
                  <c:v>3.7113853790984521</c:v>
                </c:pt>
                <c:pt idx="2">
                  <c:v>3.845470132981673</c:v>
                </c:pt>
                <c:pt idx="3">
                  <c:v>3.785187420029362</c:v>
                </c:pt>
                <c:pt idx="4">
                  <c:v>4.0528862352563779</c:v>
                </c:pt>
                <c:pt idx="5">
                  <c:v>3.977449227382341</c:v>
                </c:pt>
                <c:pt idx="6">
                  <c:v>4.2878017299302256</c:v>
                </c:pt>
              </c:numCache>
            </c:numRef>
          </c:val>
          <c:smooth val="1"/>
        </c:ser>
        <c:ser>
          <c:idx val="22"/>
          <c:order val="22"/>
          <c:tx>
            <c:strRef>
              <c:f>'HIV VL intent to treat censor'!$A$194</c:f>
              <c:strCache>
                <c:ptCount val="1"/>
                <c:pt idx="0">
                  <c:v>07-003</c:v>
                </c:pt>
              </c:strCache>
            </c:strRef>
          </c:tx>
          <c:spPr>
            <a:ln w="19050">
              <a:solidFill>
                <a:schemeClr val="bg1">
                  <a:lumMod val="50000"/>
                </a:schemeClr>
              </a:solidFill>
            </a:ln>
          </c:spPr>
          <c:marker>
            <c:symbol val="diamond"/>
            <c:size val="5"/>
            <c:spPr>
              <a:solidFill>
                <a:schemeClr val="bg1">
                  <a:lumMod val="50000"/>
                </a:schemeClr>
              </a:solidFill>
              <a:ln>
                <a:solidFill>
                  <a:schemeClr val="bg1">
                    <a:lumMod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censor'!$C$194:$I$194</c:f>
              <c:numCache>
                <c:formatCode>General</c:formatCode>
                <c:ptCount val="7"/>
                <c:pt idx="0">
                  <c:v>4.7203660610779874</c:v>
                </c:pt>
                <c:pt idx="1">
                  <c:v>4.2294770588731634</c:v>
                </c:pt>
                <c:pt idx="2">
                  <c:v>4.1309445680446766</c:v>
                </c:pt>
                <c:pt idx="3">
                  <c:v>4.2462276777673136</c:v>
                </c:pt>
                <c:pt idx="4">
                  <c:v>4.0324978828571103</c:v>
                </c:pt>
                <c:pt idx="5">
                  <c:v>4.1849184535524593</c:v>
                </c:pt>
                <c:pt idx="6">
                  <c:v>4.23396013849477</c:v>
                </c:pt>
              </c:numCache>
            </c:numRef>
          </c:val>
          <c:smooth val="1"/>
        </c:ser>
        <c:ser>
          <c:idx val="23"/>
          <c:order val="23"/>
          <c:tx>
            <c:strRef>
              <c:f>'HIV VL intent to treat censor'!$A$195</c:f>
              <c:strCache>
                <c:ptCount val="1"/>
                <c:pt idx="0">
                  <c:v>21-007</c:v>
                </c:pt>
              </c:strCache>
            </c:strRef>
          </c:tx>
          <c:spPr>
            <a:ln w="19050">
              <a:solidFill>
                <a:schemeClr val="tx1"/>
              </a:solidFill>
              <a:prstDash val="sysDash"/>
            </a:ln>
          </c:spPr>
          <c:marker>
            <c:symbol val="circl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censor'!$C$195:$I$195</c:f>
              <c:numCache>
                <c:formatCode>General</c:formatCode>
                <c:ptCount val="7"/>
                <c:pt idx="0">
                  <c:v>3.3178544893314661</c:v>
                </c:pt>
                <c:pt idx="1">
                  <c:v>3.1684974835230331</c:v>
                </c:pt>
                <c:pt idx="2">
                  <c:v>3.037027879755775</c:v>
                </c:pt>
                <c:pt idx="3">
                  <c:v>2.8549130223078549</c:v>
                </c:pt>
                <c:pt idx="4">
                  <c:v>3.8475109652032482</c:v>
                </c:pt>
                <c:pt idx="5">
                  <c:v>3.1300119496719039</c:v>
                </c:pt>
                <c:pt idx="6">
                  <c:v>3.2499317566341941</c:v>
                </c:pt>
              </c:numCache>
            </c:numRef>
          </c:val>
          <c:smooth val="1"/>
        </c:ser>
        <c:ser>
          <c:idx val="24"/>
          <c:order val="24"/>
          <c:tx>
            <c:strRef>
              <c:f>'HIV VL intent to treat censor'!$A$196</c:f>
              <c:strCache>
                <c:ptCount val="1"/>
                <c:pt idx="0">
                  <c:v>23-002</c:v>
                </c:pt>
              </c:strCache>
            </c:strRef>
          </c:tx>
          <c:spPr>
            <a:ln w="19050">
              <a:solidFill>
                <a:schemeClr val="bg1">
                  <a:lumMod val="50000"/>
                </a:schemeClr>
              </a:solidFill>
              <a:prstDash val="sysDash"/>
            </a:ln>
          </c:spPr>
          <c:marker>
            <c:spPr>
              <a:solidFill>
                <a:schemeClr val="bg1">
                  <a:lumMod val="50000"/>
                </a:schemeClr>
              </a:solidFill>
              <a:ln>
                <a:solidFill>
                  <a:schemeClr val="bg1">
                    <a:lumMod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censor'!$C$196:$I$196</c:f>
              <c:numCache>
                <c:formatCode>General</c:formatCode>
                <c:ptCount val="7"/>
                <c:pt idx="0">
                  <c:v>4.3781070625097396</c:v>
                </c:pt>
                <c:pt idx="1">
                  <c:v>4.4526449676799897</c:v>
                </c:pt>
                <c:pt idx="2">
                  <c:v>4.3454325474991444</c:v>
                </c:pt>
                <c:pt idx="3">
                  <c:v>4.9882467233753802</c:v>
                </c:pt>
                <c:pt idx="4">
                  <c:v>4.4150735582120566</c:v>
                </c:pt>
                <c:pt idx="5">
                  <c:v>4.0725072355288043</c:v>
                </c:pt>
                <c:pt idx="6">
                  <c:v>4.661083518742406</c:v>
                </c:pt>
              </c:numCache>
            </c:numRef>
          </c:val>
          <c:smooth val="0"/>
        </c:ser>
        <c:ser>
          <c:idx val="25"/>
          <c:order val="25"/>
          <c:tx>
            <c:strRef>
              <c:f>'HIV VL intent to treat censor'!$A$197</c:f>
              <c:strCache>
                <c:ptCount val="1"/>
                <c:pt idx="0">
                  <c:v>01-015</c:v>
                </c:pt>
              </c:strCache>
            </c:strRef>
          </c:tx>
          <c:spPr>
            <a:ln w="19050">
              <a:solidFill>
                <a:schemeClr val="tx1"/>
              </a:solidFill>
              <a:prstDash val="sysDash"/>
            </a:ln>
          </c:spPr>
          <c:marker>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censor'!$C$197:$J$197</c:f>
              <c:numCache>
                <c:formatCode>General</c:formatCode>
                <c:ptCount val="8"/>
                <c:pt idx="0">
                  <c:v>3.6545615547417429</c:v>
                </c:pt>
                <c:pt idx="1">
                  <c:v>4.8031565563674237</c:v>
                </c:pt>
                <c:pt idx="2">
                  <c:v>2.8469553250198212</c:v>
                </c:pt>
                <c:pt idx="3">
                  <c:v>3.7992026563005248</c:v>
                </c:pt>
                <c:pt idx="4">
                  <c:v>4.0325784719243121</c:v>
                </c:pt>
                <c:pt idx="5">
                  <c:v>4.3978010121972027</c:v>
                </c:pt>
                <c:pt idx="6">
                  <c:v>4.3051363189436396</c:v>
                </c:pt>
                <c:pt idx="7">
                  <c:v>4.3092467972536701</c:v>
                </c:pt>
              </c:numCache>
            </c:numRef>
          </c:val>
          <c:smooth val="1"/>
        </c:ser>
        <c:ser>
          <c:idx val="26"/>
          <c:order val="26"/>
          <c:tx>
            <c:strRef>
              <c:f>'HIV VL intent to treat censor'!$A$198</c:f>
              <c:strCache>
                <c:ptCount val="1"/>
                <c:pt idx="0">
                  <c:v>05-021</c:v>
                </c:pt>
              </c:strCache>
            </c:strRef>
          </c:tx>
          <c:spPr>
            <a:ln w="19050">
              <a:solidFill>
                <a:schemeClr val="bg1">
                  <a:lumMod val="50000"/>
                </a:schemeClr>
              </a:solidFill>
              <a:prstDash val="dash"/>
            </a:ln>
          </c:spPr>
          <c:marker>
            <c:spPr>
              <a:solidFill>
                <a:schemeClr val="tx1">
                  <a:lumMod val="50000"/>
                  <a:lumOff val="50000"/>
                </a:schemeClr>
              </a:solidFill>
              <a:ln>
                <a:solidFill>
                  <a:schemeClr val="tx1">
                    <a:lumMod val="50000"/>
                    <a:lumOff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censor'!$C$198:$J$198</c:f>
              <c:numCache>
                <c:formatCode>General</c:formatCode>
                <c:ptCount val="8"/>
                <c:pt idx="0">
                  <c:v>4.0099605314705977</c:v>
                </c:pt>
                <c:pt idx="1">
                  <c:v>3.5691397254724602</c:v>
                </c:pt>
                <c:pt idx="2">
                  <c:v>3.4440447959180762</c:v>
                </c:pt>
                <c:pt idx="3">
                  <c:v>4.0377849417536371</c:v>
                </c:pt>
                <c:pt idx="4">
                  <c:v>4.2592832161899636</c:v>
                </c:pt>
                <c:pt idx="5">
                  <c:v>4.6219029608912274</c:v>
                </c:pt>
                <c:pt idx="6">
                  <c:v>4.2217271301339014</c:v>
                </c:pt>
                <c:pt idx="7">
                  <c:v>4.6493251210585367</c:v>
                </c:pt>
              </c:numCache>
            </c:numRef>
          </c:val>
          <c:smooth val="1"/>
        </c:ser>
        <c:ser>
          <c:idx val="27"/>
          <c:order val="27"/>
          <c:tx>
            <c:strRef>
              <c:f>'HIV VL intent to treat censor'!$A$199</c:f>
              <c:strCache>
                <c:ptCount val="1"/>
                <c:pt idx="0">
                  <c:v>01-017</c:v>
                </c:pt>
              </c:strCache>
            </c:strRef>
          </c:tx>
          <c:spPr>
            <a:ln w="19050">
              <a:solidFill>
                <a:schemeClr val="tx1"/>
              </a:solidFill>
              <a:prstDash val="sysDot"/>
            </a:ln>
          </c:spPr>
          <c:marker>
            <c:symbol val="diamond"/>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censor'!$C$199:$J$199</c:f>
              <c:numCache>
                <c:formatCode>General</c:formatCode>
                <c:ptCount val="8"/>
                <c:pt idx="0">
                  <c:v>4.6389283213090167</c:v>
                </c:pt>
                <c:pt idx="1">
                  <c:v>4.4840434587459086</c:v>
                </c:pt>
                <c:pt idx="2">
                  <c:v>4.5817335377010782</c:v>
                </c:pt>
                <c:pt idx="5">
                  <c:v>4.5628992633333034</c:v>
                </c:pt>
                <c:pt idx="7">
                  <c:v>4.6486819527004961</c:v>
                </c:pt>
              </c:numCache>
            </c:numRef>
          </c:val>
          <c:smooth val="1"/>
        </c:ser>
        <c:ser>
          <c:idx val="28"/>
          <c:order val="28"/>
          <c:tx>
            <c:strRef>
              <c:f>'HIV VL intent to treat censor'!$A$200</c:f>
              <c:strCache>
                <c:ptCount val="1"/>
                <c:pt idx="0">
                  <c:v>10-001</c:v>
                </c:pt>
              </c:strCache>
            </c:strRef>
          </c:tx>
          <c:spPr>
            <a:ln w="19050">
              <a:solidFill>
                <a:schemeClr val="tx1"/>
              </a:solidFill>
              <a:prstDash val="dash"/>
            </a:ln>
          </c:spPr>
          <c:marker>
            <c:symbol val="diamond"/>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censor'!$C$200:$J$200</c:f>
              <c:numCache>
                <c:formatCode>General</c:formatCode>
                <c:ptCount val="8"/>
                <c:pt idx="0">
                  <c:v>4.1434207851299361</c:v>
                </c:pt>
                <c:pt idx="1">
                  <c:v>3.833402129231855</c:v>
                </c:pt>
                <c:pt idx="2">
                  <c:v>3.8434196652049182</c:v>
                </c:pt>
                <c:pt idx="3">
                  <c:v>4.1999744625304869</c:v>
                </c:pt>
                <c:pt idx="4">
                  <c:v>3.953421399681035</c:v>
                </c:pt>
                <c:pt idx="5">
                  <c:v>4.2834369245277761</c:v>
                </c:pt>
                <c:pt idx="6">
                  <c:v>3.8234090148925439</c:v>
                </c:pt>
                <c:pt idx="7">
                  <c:v>4.0934216851622374</c:v>
                </c:pt>
              </c:numCache>
            </c:numRef>
          </c:val>
          <c:smooth val="1"/>
        </c:ser>
        <c:ser>
          <c:idx val="29"/>
          <c:order val="29"/>
          <c:tx>
            <c:strRef>
              <c:f>'HIV VL intent to treat censor'!$A$201</c:f>
              <c:strCache>
                <c:ptCount val="1"/>
                <c:pt idx="0">
                  <c:v>12-015</c:v>
                </c:pt>
              </c:strCache>
            </c:strRef>
          </c:tx>
          <c:spPr>
            <a:ln w="19050">
              <a:solidFill>
                <a:schemeClr val="tx1"/>
              </a:solidFill>
            </a:ln>
          </c:spPr>
          <c:marker>
            <c:symbol val="triangl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censor'!$C$201:$J$201</c:f>
              <c:numCache>
                <c:formatCode>General</c:formatCode>
                <c:ptCount val="8"/>
                <c:pt idx="0">
                  <c:v>3.7057782128285979</c:v>
                </c:pt>
                <c:pt idx="1">
                  <c:v>3.7370335313338781</c:v>
                </c:pt>
                <c:pt idx="2">
                  <c:v>3.6316466629584201</c:v>
                </c:pt>
                <c:pt idx="3">
                  <c:v>3.303412070596742</c:v>
                </c:pt>
                <c:pt idx="4">
                  <c:v>3.6123599479677742</c:v>
                </c:pt>
                <c:pt idx="5">
                  <c:v>3.5880474969860829</c:v>
                </c:pt>
                <c:pt idx="6">
                  <c:v>2.9309490311675228</c:v>
                </c:pt>
                <c:pt idx="7">
                  <c:v>3.80543288813214</c:v>
                </c:pt>
              </c:numCache>
            </c:numRef>
          </c:val>
          <c:smooth val="1"/>
        </c:ser>
        <c:ser>
          <c:idx val="30"/>
          <c:order val="30"/>
          <c:tx>
            <c:strRef>
              <c:f>'HIV VL intent to treat censor'!$A$202</c:f>
              <c:strCache>
                <c:ptCount val="1"/>
                <c:pt idx="0">
                  <c:v>01-011</c:v>
                </c:pt>
              </c:strCache>
            </c:strRef>
          </c:tx>
          <c:spPr>
            <a:ln w="19050">
              <a:solidFill>
                <a:schemeClr val="tx1"/>
              </a:solidFill>
              <a:prstDash val="sysDot"/>
            </a:ln>
          </c:spPr>
          <c:marker>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censor'!$C$202:$K$202</c:f>
              <c:numCache>
                <c:formatCode>General</c:formatCode>
                <c:ptCount val="9"/>
                <c:pt idx="0">
                  <c:v>3.403120521175818</c:v>
                </c:pt>
                <c:pt idx="1">
                  <c:v>3.417305583244524</c:v>
                </c:pt>
                <c:pt idx="2">
                  <c:v>3.7679717213816182</c:v>
                </c:pt>
                <c:pt idx="3">
                  <c:v>3.4204508591060678</c:v>
                </c:pt>
                <c:pt idx="4">
                  <c:v>3.6197192656117272</c:v>
                </c:pt>
                <c:pt idx="5">
                  <c:v>3.5549734583332402</c:v>
                </c:pt>
                <c:pt idx="6">
                  <c:v>3.7708520116421438</c:v>
                </c:pt>
                <c:pt idx="7">
                  <c:v>4.1458177144918267</c:v>
                </c:pt>
                <c:pt idx="8">
                  <c:v>3.8353100008690628</c:v>
                </c:pt>
              </c:numCache>
            </c:numRef>
          </c:val>
          <c:smooth val="1"/>
        </c:ser>
        <c:ser>
          <c:idx val="31"/>
          <c:order val="31"/>
          <c:tx>
            <c:strRef>
              <c:f>'HIV VL intent to treat censor'!$A$203</c:f>
              <c:strCache>
                <c:ptCount val="1"/>
                <c:pt idx="0">
                  <c:v>01-028</c:v>
                </c:pt>
              </c:strCache>
            </c:strRef>
          </c:tx>
          <c:spPr>
            <a:ln w="19050">
              <a:solidFill>
                <a:schemeClr val="tx1"/>
              </a:solidFill>
              <a:prstDash val="sysDash"/>
            </a:ln>
          </c:spPr>
          <c:marker>
            <c:symbol val="squar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censor'!$C$203:$K$203</c:f>
              <c:numCache>
                <c:formatCode>General</c:formatCode>
                <c:ptCount val="9"/>
                <c:pt idx="0">
                  <c:v>4.0400086360135417</c:v>
                </c:pt>
                <c:pt idx="1">
                  <c:v>4.1224124954112806</c:v>
                </c:pt>
                <c:pt idx="2">
                  <c:v>4.2429884121947952</c:v>
                </c:pt>
                <c:pt idx="3">
                  <c:v>3.8095597146352671</c:v>
                </c:pt>
                <c:pt idx="4">
                  <c:v>5.133462261404361</c:v>
                </c:pt>
                <c:pt idx="5">
                  <c:v>4.884381822960445</c:v>
                </c:pt>
                <c:pt idx="6">
                  <c:v>4.9697512892926197</c:v>
                </c:pt>
                <c:pt idx="8">
                  <c:v>4.8874203605226016</c:v>
                </c:pt>
              </c:numCache>
            </c:numRef>
          </c:val>
          <c:smooth val="1"/>
        </c:ser>
        <c:ser>
          <c:idx val="32"/>
          <c:order val="32"/>
          <c:tx>
            <c:strRef>
              <c:f>'HIV VL intent to treat censor'!$A$204</c:f>
              <c:strCache>
                <c:ptCount val="1"/>
                <c:pt idx="0">
                  <c:v>01-037</c:v>
                </c:pt>
              </c:strCache>
            </c:strRef>
          </c:tx>
          <c:spPr>
            <a:ln w="19050">
              <a:solidFill>
                <a:schemeClr val="tx1"/>
              </a:solidFill>
            </a:ln>
          </c:spPr>
          <c:marker>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censor'!$C$204:$K$204</c:f>
              <c:numCache>
                <c:formatCode>General</c:formatCode>
                <c:ptCount val="9"/>
                <c:pt idx="0">
                  <c:v>4.4846983530240001</c:v>
                </c:pt>
                <c:pt idx="1">
                  <c:v>4.507869358892675</c:v>
                </c:pt>
                <c:pt idx="2">
                  <c:v>4.35071308475223</c:v>
                </c:pt>
                <c:pt idx="3">
                  <c:v>4.16554107672237</c:v>
                </c:pt>
                <c:pt idx="4">
                  <c:v>4.1454139651678803</c:v>
                </c:pt>
                <c:pt idx="6">
                  <c:v>4.1300119496719008</c:v>
                </c:pt>
                <c:pt idx="7">
                  <c:v>4.2047709362855157</c:v>
                </c:pt>
                <c:pt idx="8">
                  <c:v>4.4561685816676304</c:v>
                </c:pt>
              </c:numCache>
            </c:numRef>
          </c:val>
          <c:smooth val="1"/>
        </c:ser>
        <c:ser>
          <c:idx val="33"/>
          <c:order val="33"/>
          <c:tx>
            <c:strRef>
              <c:f>'HIV VL intent to treat censor'!$A$205</c:f>
              <c:strCache>
                <c:ptCount val="1"/>
                <c:pt idx="0">
                  <c:v>01-041</c:v>
                </c:pt>
              </c:strCache>
            </c:strRef>
          </c:tx>
          <c:spPr>
            <a:ln w="19050">
              <a:solidFill>
                <a:schemeClr val="tx1"/>
              </a:solidFill>
              <a:prstDash val="sysDot"/>
            </a:ln>
          </c:spPr>
          <c:marker>
            <c:symbol val="diamond"/>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censor'!$C$205:$K$205</c:f>
              <c:numCache>
                <c:formatCode>General</c:formatCode>
                <c:ptCount val="9"/>
                <c:pt idx="0">
                  <c:v>3.1258064581395271</c:v>
                </c:pt>
                <c:pt idx="1">
                  <c:v>3.369772288596963</c:v>
                </c:pt>
                <c:pt idx="2">
                  <c:v>3.519434194913702</c:v>
                </c:pt>
                <c:pt idx="3">
                  <c:v>3.537693194367391</c:v>
                </c:pt>
                <c:pt idx="4">
                  <c:v>3.72353776153206</c:v>
                </c:pt>
                <c:pt idx="5">
                  <c:v>3.6618126855372601</c:v>
                </c:pt>
                <c:pt idx="6">
                  <c:v>4.7778616241762419</c:v>
                </c:pt>
                <c:pt idx="7">
                  <c:v>4.0513454993365379</c:v>
                </c:pt>
                <c:pt idx="8">
                  <c:v>3.7044079273868409</c:v>
                </c:pt>
              </c:numCache>
            </c:numRef>
          </c:val>
          <c:smooth val="1"/>
        </c:ser>
        <c:ser>
          <c:idx val="34"/>
          <c:order val="34"/>
          <c:tx>
            <c:strRef>
              <c:f>'HIV VL intent to treat censor'!$A$206</c:f>
              <c:strCache>
                <c:ptCount val="1"/>
                <c:pt idx="0">
                  <c:v>02-004</c:v>
                </c:pt>
              </c:strCache>
            </c:strRef>
          </c:tx>
          <c:spPr>
            <a:ln w="19050">
              <a:solidFill>
                <a:schemeClr val="tx1"/>
              </a:solidFill>
            </a:ln>
          </c:spPr>
          <c:marker>
            <c:symbol val="triangl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censor'!$C$206:$K$206</c:f>
              <c:numCache>
                <c:formatCode>General</c:formatCode>
                <c:ptCount val="9"/>
                <c:pt idx="0">
                  <c:v>3.1215598441875012</c:v>
                </c:pt>
                <c:pt idx="1">
                  <c:v>2.795880017344075</c:v>
                </c:pt>
                <c:pt idx="2">
                  <c:v>2.4377505628203879</c:v>
                </c:pt>
                <c:pt idx="3">
                  <c:v>3.2016701796465821</c:v>
                </c:pt>
                <c:pt idx="4">
                  <c:v>3.0944711286416449</c:v>
                </c:pt>
                <c:pt idx="5">
                  <c:v>2.8337843746564801</c:v>
                </c:pt>
                <c:pt idx="6">
                  <c:v>2.5327543789924971</c:v>
                </c:pt>
                <c:pt idx="7">
                  <c:v>2.8325089127062362</c:v>
                </c:pt>
                <c:pt idx="8">
                  <c:v>3.055378331375</c:v>
                </c:pt>
              </c:numCache>
            </c:numRef>
          </c:val>
          <c:smooth val="1"/>
        </c:ser>
        <c:ser>
          <c:idx val="35"/>
          <c:order val="35"/>
          <c:tx>
            <c:strRef>
              <c:f>'HIV VL intent to treat censor'!$A$207</c:f>
              <c:strCache>
                <c:ptCount val="1"/>
                <c:pt idx="0">
                  <c:v>02-007</c:v>
                </c:pt>
              </c:strCache>
            </c:strRef>
          </c:tx>
          <c:spPr>
            <a:ln w="19050">
              <a:solidFill>
                <a:schemeClr val="tx1">
                  <a:lumMod val="50000"/>
                  <a:lumOff val="50000"/>
                </a:schemeClr>
              </a:solidFill>
              <a:prstDash val="sysDash"/>
            </a:ln>
          </c:spPr>
          <c:marker>
            <c:symbol val="diamond"/>
            <c:size val="5"/>
            <c:spPr>
              <a:solidFill>
                <a:schemeClr val="tx1">
                  <a:lumMod val="50000"/>
                  <a:lumOff val="50000"/>
                </a:schemeClr>
              </a:solidFill>
              <a:ln>
                <a:solidFill>
                  <a:schemeClr val="tx1">
                    <a:lumMod val="50000"/>
                    <a:lumOff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censor'!$C$207:$K$207</c:f>
              <c:numCache>
                <c:formatCode>General</c:formatCode>
                <c:ptCount val="9"/>
                <c:pt idx="0">
                  <c:v>3.877486528069602</c:v>
                </c:pt>
                <c:pt idx="1">
                  <c:v>3.5632437011403981</c:v>
                </c:pt>
                <c:pt idx="2">
                  <c:v>3.9626060729241268</c:v>
                </c:pt>
                <c:pt idx="3">
                  <c:v>4.1110607820698197</c:v>
                </c:pt>
                <c:pt idx="4">
                  <c:v>4.3427778673872428</c:v>
                </c:pt>
                <c:pt idx="5">
                  <c:v>4.0676287167282457</c:v>
                </c:pt>
                <c:pt idx="6">
                  <c:v>4.3031312325107596</c:v>
                </c:pt>
                <c:pt idx="7">
                  <c:v>4.4743765445397647</c:v>
                </c:pt>
                <c:pt idx="8">
                  <c:v>4.4324401229427899</c:v>
                </c:pt>
              </c:numCache>
            </c:numRef>
          </c:val>
          <c:smooth val="1"/>
        </c:ser>
        <c:ser>
          <c:idx val="36"/>
          <c:order val="36"/>
          <c:tx>
            <c:strRef>
              <c:f>'HIV VL intent to treat censor'!$A$208</c:f>
              <c:strCache>
                <c:ptCount val="1"/>
                <c:pt idx="0">
                  <c:v>03-006</c:v>
                </c:pt>
              </c:strCache>
            </c:strRef>
          </c:tx>
          <c:spPr>
            <a:ln w="19050">
              <a:solidFill>
                <a:schemeClr val="tx1"/>
              </a:solidFill>
            </a:ln>
          </c:spPr>
          <c:marker>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censor'!$C$208:$K$208</c:f>
              <c:numCache>
                <c:formatCode>General</c:formatCode>
                <c:ptCount val="9"/>
                <c:pt idx="0">
                  <c:v>4.1327078448554451</c:v>
                </c:pt>
                <c:pt idx="1">
                  <c:v>4.1474908207933137</c:v>
                </c:pt>
                <c:pt idx="2">
                  <c:v>4.1052035157103406</c:v>
                </c:pt>
                <c:pt idx="3">
                  <c:v>3.82529626443096</c:v>
                </c:pt>
                <c:pt idx="4">
                  <c:v>4.2001662463631071</c:v>
                </c:pt>
                <c:pt idx="5">
                  <c:v>4.1789481851168011</c:v>
                </c:pt>
                <c:pt idx="6">
                  <c:v>4.1565188647470244</c:v>
                </c:pt>
                <c:pt idx="7">
                  <c:v>3.8919275342206752</c:v>
                </c:pt>
                <c:pt idx="8">
                  <c:v>3.9692294798626429</c:v>
                </c:pt>
              </c:numCache>
            </c:numRef>
          </c:val>
          <c:smooth val="1"/>
        </c:ser>
        <c:ser>
          <c:idx val="37"/>
          <c:order val="37"/>
          <c:tx>
            <c:strRef>
              <c:f>'HIV VL intent to treat censor'!$A$209</c:f>
              <c:strCache>
                <c:ptCount val="1"/>
                <c:pt idx="0">
                  <c:v>03-008</c:v>
                </c:pt>
              </c:strCache>
            </c:strRef>
          </c:tx>
          <c:spPr>
            <a:ln w="38100">
              <a:solidFill>
                <a:schemeClr val="tx1">
                  <a:lumMod val="65000"/>
                  <a:lumOff val="35000"/>
                </a:schemeClr>
              </a:solidFill>
              <a:prstDash val="dash"/>
            </a:ln>
          </c:spPr>
          <c:marker>
            <c:symbol val="square"/>
            <c:size val="5"/>
            <c:spPr>
              <a:solidFill>
                <a:schemeClr val="tx1">
                  <a:lumMod val="65000"/>
                  <a:lumOff val="35000"/>
                </a:schemeClr>
              </a:solidFill>
              <a:ln>
                <a:solidFill>
                  <a:schemeClr val="tx1">
                    <a:lumMod val="65000"/>
                    <a:lumOff val="35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censor'!$C$209:$K$209</c:f>
              <c:numCache>
                <c:formatCode>General</c:formatCode>
                <c:ptCount val="9"/>
                <c:pt idx="0">
                  <c:v>3.909342038361308</c:v>
                </c:pt>
                <c:pt idx="1">
                  <c:v>3.5238764756381311</c:v>
                </c:pt>
                <c:pt idx="2">
                  <c:v>4.2720969987707944</c:v>
                </c:pt>
                <c:pt idx="3">
                  <c:v>3.8133808067338562</c:v>
                </c:pt>
                <c:pt idx="4">
                  <c:v>3.3338501451025451</c:v>
                </c:pt>
                <c:pt idx="5">
                  <c:v>3.6135247028536521</c:v>
                </c:pt>
                <c:pt idx="6">
                  <c:v>3.6514718521990419</c:v>
                </c:pt>
                <c:pt idx="7">
                  <c:v>2.7307822756663902</c:v>
                </c:pt>
                <c:pt idx="8">
                  <c:v>3.6367886890343741</c:v>
                </c:pt>
              </c:numCache>
            </c:numRef>
          </c:val>
          <c:smooth val="1"/>
        </c:ser>
        <c:ser>
          <c:idx val="38"/>
          <c:order val="38"/>
          <c:tx>
            <c:strRef>
              <c:f>'HIV VL intent to treat censor'!$A$210</c:f>
              <c:strCache>
                <c:ptCount val="1"/>
                <c:pt idx="0">
                  <c:v>04-002</c:v>
                </c:pt>
              </c:strCache>
            </c:strRef>
          </c:tx>
          <c:spPr>
            <a:ln w="19050">
              <a:solidFill>
                <a:schemeClr val="bg1">
                  <a:lumMod val="50000"/>
                </a:schemeClr>
              </a:solidFill>
            </a:ln>
          </c:spPr>
          <c:marker>
            <c:spPr>
              <a:solidFill>
                <a:schemeClr val="bg1">
                  <a:lumMod val="50000"/>
                </a:schemeClr>
              </a:solidFill>
              <a:ln>
                <a:solidFill>
                  <a:schemeClr val="bg1">
                    <a:lumMod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censor'!$C$210:$K$210</c:f>
              <c:numCache>
                <c:formatCode>General</c:formatCode>
                <c:ptCount val="9"/>
                <c:pt idx="0">
                  <c:v>4.1531133315106086</c:v>
                </c:pt>
                <c:pt idx="1">
                  <c:v>3.8247764624755458</c:v>
                </c:pt>
                <c:pt idx="2">
                  <c:v>4.1286254048759474</c:v>
                </c:pt>
                <c:pt idx="3">
                  <c:v>4.3247144765606649</c:v>
                </c:pt>
                <c:pt idx="4">
                  <c:v>4.4881274962474587</c:v>
                </c:pt>
                <c:pt idx="5">
                  <c:v>4.3884209406611703</c:v>
                </c:pt>
                <c:pt idx="6">
                  <c:v>4.703274177996601</c:v>
                </c:pt>
                <c:pt idx="7">
                  <c:v>4.5228483436025329</c:v>
                </c:pt>
                <c:pt idx="8">
                  <c:v>4.7786142509412493</c:v>
                </c:pt>
              </c:numCache>
            </c:numRef>
          </c:val>
          <c:smooth val="1"/>
        </c:ser>
        <c:ser>
          <c:idx val="39"/>
          <c:order val="39"/>
          <c:tx>
            <c:strRef>
              <c:f>'HIV VL intent to treat censor'!$A$211</c:f>
              <c:strCache>
                <c:ptCount val="1"/>
                <c:pt idx="0">
                  <c:v>05-001</c:v>
                </c:pt>
              </c:strCache>
            </c:strRef>
          </c:tx>
          <c:spPr>
            <a:ln w="19050">
              <a:solidFill>
                <a:schemeClr val="tx1"/>
              </a:solidFill>
              <a:prstDash val="dashDot"/>
            </a:ln>
          </c:spPr>
          <c:marker>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censor'!$C$211:$K$211</c:f>
              <c:numCache>
                <c:formatCode>General</c:formatCode>
                <c:ptCount val="9"/>
                <c:pt idx="0">
                  <c:v>4.4966114177171699</c:v>
                </c:pt>
                <c:pt idx="1">
                  <c:v>4.4568365169666704</c:v>
                </c:pt>
                <c:pt idx="2">
                  <c:v>4.766130166259126</c:v>
                </c:pt>
                <c:pt idx="3">
                  <c:v>4.2219355998280017</c:v>
                </c:pt>
                <c:pt idx="4">
                  <c:v>4.2688352899965833</c:v>
                </c:pt>
                <c:pt idx="5">
                  <c:v>4.844265879540937</c:v>
                </c:pt>
                <c:pt idx="6">
                  <c:v>4.4254853107080292</c:v>
                </c:pt>
                <c:pt idx="7">
                  <c:v>4.1684090835196299</c:v>
                </c:pt>
                <c:pt idx="8">
                  <c:v>4.8481891169913967</c:v>
                </c:pt>
              </c:numCache>
            </c:numRef>
          </c:val>
          <c:smooth val="1"/>
        </c:ser>
        <c:ser>
          <c:idx val="40"/>
          <c:order val="40"/>
          <c:tx>
            <c:strRef>
              <c:f>'HIV VL intent to treat censor'!$A$212</c:f>
              <c:strCache>
                <c:ptCount val="1"/>
                <c:pt idx="0">
                  <c:v>05-008</c:v>
                </c:pt>
              </c:strCache>
            </c:strRef>
          </c:tx>
          <c:spPr>
            <a:ln w="19050">
              <a:solidFill>
                <a:schemeClr val="tx1"/>
              </a:solidFill>
              <a:prstDash val="sysDash"/>
            </a:ln>
          </c:spPr>
          <c:marker>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censor'!$C$212:$K$212</c:f>
              <c:numCache>
                <c:formatCode>General</c:formatCode>
                <c:ptCount val="9"/>
                <c:pt idx="0">
                  <c:v>2.5646660642520889</c:v>
                </c:pt>
                <c:pt idx="1">
                  <c:v>3.0086001717619171</c:v>
                </c:pt>
                <c:pt idx="2">
                  <c:v>2.702430536445525</c:v>
                </c:pt>
                <c:pt idx="4">
                  <c:v>2.6570558528571042</c:v>
                </c:pt>
                <c:pt idx="8">
                  <c:v>2.9057958803678692</c:v>
                </c:pt>
              </c:numCache>
            </c:numRef>
          </c:val>
          <c:smooth val="1"/>
        </c:ser>
        <c:ser>
          <c:idx val="41"/>
          <c:order val="41"/>
          <c:tx>
            <c:strRef>
              <c:f>'HIV VL intent to treat censor'!$A$213</c:f>
              <c:strCache>
                <c:ptCount val="1"/>
                <c:pt idx="0">
                  <c:v>09-004</c:v>
                </c:pt>
              </c:strCache>
            </c:strRef>
          </c:tx>
          <c:spPr>
            <a:ln w="19050">
              <a:solidFill>
                <a:schemeClr val="tx1"/>
              </a:solidFill>
            </a:ln>
          </c:spPr>
          <c:marker>
            <c:symbol val="circl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censor'!$C$213:$K$213</c:f>
              <c:numCache>
                <c:formatCode>General</c:formatCode>
                <c:ptCount val="9"/>
                <c:pt idx="0">
                  <c:v>2.6748611407378111</c:v>
                </c:pt>
                <c:pt idx="1">
                  <c:v>2.8129133566428561</c:v>
                </c:pt>
                <c:pt idx="2">
                  <c:v>2.9211660506377402</c:v>
                </c:pt>
                <c:pt idx="3">
                  <c:v>3.022840610876528</c:v>
                </c:pt>
                <c:pt idx="4">
                  <c:v>3.560145839849048</c:v>
                </c:pt>
                <c:pt idx="5">
                  <c:v>3.211654400553182</c:v>
                </c:pt>
                <c:pt idx="6">
                  <c:v>3.810165284543146</c:v>
                </c:pt>
                <c:pt idx="7">
                  <c:v>3.3412366232386921</c:v>
                </c:pt>
                <c:pt idx="8">
                  <c:v>3.8875610409300099</c:v>
                </c:pt>
              </c:numCache>
            </c:numRef>
          </c:val>
          <c:smooth val="1"/>
        </c:ser>
        <c:ser>
          <c:idx val="42"/>
          <c:order val="42"/>
          <c:tx>
            <c:strRef>
              <c:f>'HIV VL intent to treat censor'!$A$214</c:f>
              <c:strCache>
                <c:ptCount val="1"/>
                <c:pt idx="0">
                  <c:v>09-013</c:v>
                </c:pt>
              </c:strCache>
            </c:strRef>
          </c:tx>
          <c:spPr>
            <a:ln w="19050">
              <a:solidFill>
                <a:schemeClr val="tx1"/>
              </a:solidFill>
              <a:prstDash val="sysDash"/>
            </a:ln>
          </c:spPr>
          <c:marker>
            <c:symbol val="squar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censor'!$C$214:$K$214</c:f>
              <c:numCache>
                <c:formatCode>General</c:formatCode>
                <c:ptCount val="9"/>
                <c:pt idx="0">
                  <c:v>3.6458151182966421</c:v>
                </c:pt>
                <c:pt idx="1">
                  <c:v>4.0501476580203004</c:v>
                </c:pt>
                <c:pt idx="2">
                  <c:v>3.9627480533586379</c:v>
                </c:pt>
                <c:pt idx="3">
                  <c:v>4.1322917159668018</c:v>
                </c:pt>
                <c:pt idx="4">
                  <c:v>4.2686949535621768</c:v>
                </c:pt>
                <c:pt idx="5">
                  <c:v>4.341632335778054</c:v>
                </c:pt>
                <c:pt idx="6">
                  <c:v>4.2177733774014916</c:v>
                </c:pt>
                <c:pt idx="7">
                  <c:v>4.4650406353838497</c:v>
                </c:pt>
                <c:pt idx="8">
                  <c:v>4.2647234009019996</c:v>
                </c:pt>
              </c:numCache>
            </c:numRef>
          </c:val>
          <c:smooth val="1"/>
        </c:ser>
        <c:ser>
          <c:idx val="43"/>
          <c:order val="43"/>
          <c:tx>
            <c:strRef>
              <c:f>'HIV VL intent to treat censor'!$A$215</c:f>
              <c:strCache>
                <c:ptCount val="1"/>
                <c:pt idx="0">
                  <c:v>10-006</c:v>
                </c:pt>
              </c:strCache>
            </c:strRef>
          </c:tx>
          <c:spPr>
            <a:ln w="19050">
              <a:solidFill>
                <a:schemeClr val="tx1"/>
              </a:solidFill>
              <a:prstDash val="lgDash"/>
            </a:ln>
          </c:spPr>
          <c:marker>
            <c:symbol val="circle"/>
            <c:size val="5"/>
            <c:spPr>
              <a:solidFill>
                <a:schemeClr val="tx1"/>
              </a:solidFill>
              <a:ln w="19050">
                <a:solidFill>
                  <a:schemeClr val="tx1"/>
                </a:solidFill>
                <a:prstDash val="solid"/>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censor'!$C$215:$K$215</c:f>
              <c:numCache>
                <c:formatCode>General</c:formatCode>
                <c:ptCount val="9"/>
                <c:pt idx="0">
                  <c:v>3.0334237554869499</c:v>
                </c:pt>
                <c:pt idx="1">
                  <c:v>3.7834032811225629</c:v>
                </c:pt>
                <c:pt idx="2">
                  <c:v>3.9634100156802292</c:v>
                </c:pt>
                <c:pt idx="3">
                  <c:v>3.223495940962394</c:v>
                </c:pt>
                <c:pt idx="4">
                  <c:v>3.733438027091061</c:v>
                </c:pt>
                <c:pt idx="5">
                  <c:v>3.6234560480699329</c:v>
                </c:pt>
                <c:pt idx="6">
                  <c:v>3.6634182122526799</c:v>
                </c:pt>
                <c:pt idx="7">
                  <c:v>3.8434196652049182</c:v>
                </c:pt>
                <c:pt idx="8">
                  <c:v>3.2432861460834461</c:v>
                </c:pt>
              </c:numCache>
            </c:numRef>
          </c:val>
          <c:smooth val="1"/>
        </c:ser>
        <c:ser>
          <c:idx val="44"/>
          <c:order val="44"/>
          <c:tx>
            <c:strRef>
              <c:f>'HIV VL intent to treat censor'!$A$216</c:f>
              <c:strCache>
                <c:ptCount val="1"/>
                <c:pt idx="0">
                  <c:v>12-004</c:v>
                </c:pt>
              </c:strCache>
            </c:strRef>
          </c:tx>
          <c:spPr>
            <a:ln w="19050">
              <a:solidFill>
                <a:schemeClr val="tx1"/>
              </a:solidFill>
              <a:prstDash val="sysDash"/>
            </a:ln>
          </c:spPr>
          <c:marker>
            <c:symbol val="circl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censor'!$C$216:$K$216</c:f>
              <c:numCache>
                <c:formatCode>General</c:formatCode>
                <c:ptCount val="9"/>
                <c:pt idx="0">
                  <c:v>2.5224442335063202</c:v>
                </c:pt>
                <c:pt idx="1">
                  <c:v>2.195899652409234</c:v>
                </c:pt>
                <c:pt idx="2">
                  <c:v>2.307496037913213</c:v>
                </c:pt>
                <c:pt idx="3">
                  <c:v>2.531478917042254</c:v>
                </c:pt>
                <c:pt idx="4">
                  <c:v>2.5622928644564751</c:v>
                </c:pt>
                <c:pt idx="5">
                  <c:v>2.5526682161121932</c:v>
                </c:pt>
                <c:pt idx="6">
                  <c:v>2.5751878449276608</c:v>
                </c:pt>
                <c:pt idx="7">
                  <c:v>2.7944880466591702</c:v>
                </c:pt>
                <c:pt idx="8">
                  <c:v>2.46686762035411</c:v>
                </c:pt>
              </c:numCache>
            </c:numRef>
          </c:val>
          <c:smooth val="1"/>
        </c:ser>
        <c:ser>
          <c:idx val="45"/>
          <c:order val="45"/>
          <c:tx>
            <c:strRef>
              <c:f>'HIV VL intent to treat censor'!$A$217</c:f>
              <c:strCache>
                <c:ptCount val="1"/>
                <c:pt idx="0">
                  <c:v>12-026</c:v>
                </c:pt>
              </c:strCache>
            </c:strRef>
          </c:tx>
          <c:spPr>
            <a:ln w="19050">
              <a:solidFill>
                <a:schemeClr val="tx1">
                  <a:lumMod val="50000"/>
                  <a:lumOff val="50000"/>
                </a:schemeClr>
              </a:solidFill>
            </a:ln>
          </c:spPr>
          <c:marker>
            <c:symbol val="triangle"/>
            <c:size val="5"/>
            <c:spPr>
              <a:solidFill>
                <a:schemeClr val="bg1">
                  <a:lumMod val="50000"/>
                </a:schemeClr>
              </a:solidFill>
              <a:ln>
                <a:solidFill>
                  <a:schemeClr val="bg1">
                    <a:lumMod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censor'!$C$217:$K$217</c:f>
              <c:numCache>
                <c:formatCode>General</c:formatCode>
                <c:ptCount val="9"/>
                <c:pt idx="0">
                  <c:v>4.07232343829304</c:v>
                </c:pt>
                <c:pt idx="1">
                  <c:v>4.116607743988248</c:v>
                </c:pt>
                <c:pt idx="2">
                  <c:v>2.8182258936139561</c:v>
                </c:pt>
                <c:pt idx="3">
                  <c:v>4.0001736830584651</c:v>
                </c:pt>
                <c:pt idx="4">
                  <c:v>3.7323937598229682</c:v>
                </c:pt>
                <c:pt idx="5">
                  <c:v>3.853211334503317</c:v>
                </c:pt>
                <c:pt idx="6">
                  <c:v>4.2298865292458867</c:v>
                </c:pt>
                <c:pt idx="7">
                  <c:v>4.4818437714183803</c:v>
                </c:pt>
                <c:pt idx="8">
                  <c:v>4.6041396177210787</c:v>
                </c:pt>
              </c:numCache>
            </c:numRef>
          </c:val>
          <c:smooth val="1"/>
        </c:ser>
        <c:ser>
          <c:idx val="46"/>
          <c:order val="46"/>
          <c:tx>
            <c:strRef>
              <c:f>'HIV VL intent to treat censor'!$A$218</c:f>
              <c:strCache>
                <c:ptCount val="1"/>
                <c:pt idx="0">
                  <c:v>14-001</c:v>
                </c:pt>
              </c:strCache>
            </c:strRef>
          </c:tx>
          <c:spPr>
            <a:ln w="19050">
              <a:solidFill>
                <a:schemeClr val="bg1">
                  <a:lumMod val="50000"/>
                </a:schemeClr>
              </a:solidFill>
              <a:prstDash val="sysDot"/>
            </a:ln>
          </c:spPr>
          <c:marker>
            <c:symbol val="square"/>
            <c:size val="5"/>
            <c:spPr>
              <a:solidFill>
                <a:schemeClr val="bg1">
                  <a:lumMod val="50000"/>
                </a:schemeClr>
              </a:solidFill>
              <a:ln>
                <a:solidFill>
                  <a:schemeClr val="bg1">
                    <a:lumMod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censor'!$C$218:$K$218</c:f>
              <c:numCache>
                <c:formatCode>General</c:formatCode>
                <c:ptCount val="9"/>
                <c:pt idx="0">
                  <c:v>4.4113166040675464</c:v>
                </c:pt>
                <c:pt idx="1">
                  <c:v>4.0703334558530662</c:v>
                </c:pt>
                <c:pt idx="2">
                  <c:v>3.898725181589493</c:v>
                </c:pt>
                <c:pt idx="3">
                  <c:v>4.185938589826586</c:v>
                </c:pt>
                <c:pt idx="4">
                  <c:v>4.1855421548543781</c:v>
                </c:pt>
                <c:pt idx="5">
                  <c:v>4.2015882810735183</c:v>
                </c:pt>
                <c:pt idx="6">
                  <c:v>4.3463138470591156</c:v>
                </c:pt>
                <c:pt idx="7">
                  <c:v>4.5365079402769286</c:v>
                </c:pt>
                <c:pt idx="8">
                  <c:v>4.1694686978269386</c:v>
                </c:pt>
              </c:numCache>
            </c:numRef>
          </c:val>
          <c:smooth val="1"/>
        </c:ser>
        <c:ser>
          <c:idx val="47"/>
          <c:order val="47"/>
          <c:tx>
            <c:strRef>
              <c:f>'HIV VL intent to treat censor'!$A$219</c:f>
              <c:strCache>
                <c:ptCount val="1"/>
                <c:pt idx="0">
                  <c:v>16-001</c:v>
                </c:pt>
              </c:strCache>
            </c:strRef>
          </c:tx>
          <c:spPr>
            <a:ln w="19050">
              <a:solidFill>
                <a:schemeClr val="tx1"/>
              </a:solidFill>
            </a:ln>
          </c:spPr>
          <c:marker>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censor'!$C$219:$K$219</c:f>
              <c:numCache>
                <c:formatCode>General</c:formatCode>
                <c:ptCount val="9"/>
                <c:pt idx="0">
                  <c:v>4.0057380426514237</c:v>
                </c:pt>
                <c:pt idx="1">
                  <c:v>4.1744087320731218</c:v>
                </c:pt>
                <c:pt idx="2">
                  <c:v>4.2465478177418197</c:v>
                </c:pt>
                <c:pt idx="3">
                  <c:v>4.2156111296128502</c:v>
                </c:pt>
                <c:pt idx="4">
                  <c:v>3.426998958756537</c:v>
                </c:pt>
                <c:pt idx="5">
                  <c:v>4.1954291424570629</c:v>
                </c:pt>
                <c:pt idx="6">
                  <c:v>4.1606485744361619</c:v>
                </c:pt>
                <c:pt idx="7">
                  <c:v>4.2311126290563514</c:v>
                </c:pt>
                <c:pt idx="8">
                  <c:v>4.2087368771144034</c:v>
                </c:pt>
              </c:numCache>
            </c:numRef>
          </c:val>
          <c:smooth val="1"/>
        </c:ser>
        <c:ser>
          <c:idx val="48"/>
          <c:order val="48"/>
          <c:tx>
            <c:strRef>
              <c:f>'HIV VL intent to treat censor'!$A$220</c:f>
              <c:strCache>
                <c:ptCount val="1"/>
                <c:pt idx="0">
                  <c:v>17-003</c:v>
                </c:pt>
              </c:strCache>
            </c:strRef>
          </c:tx>
          <c:spPr>
            <a:ln w="19050">
              <a:solidFill>
                <a:schemeClr val="tx1">
                  <a:lumMod val="50000"/>
                  <a:lumOff val="50000"/>
                </a:schemeClr>
              </a:solidFill>
            </a:ln>
          </c:spPr>
          <c:marker>
            <c:spPr>
              <a:solidFill>
                <a:schemeClr val="tx1">
                  <a:lumMod val="50000"/>
                  <a:lumOff val="50000"/>
                </a:schemeClr>
              </a:solidFill>
              <a:ln>
                <a:solidFill>
                  <a:schemeClr val="tx1">
                    <a:lumMod val="50000"/>
                    <a:lumOff val="50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censor'!$C$220:$K$220</c:f>
              <c:numCache>
                <c:formatCode>General</c:formatCode>
                <c:ptCount val="9"/>
                <c:pt idx="0">
                  <c:v>3.8603380065709931</c:v>
                </c:pt>
                <c:pt idx="1">
                  <c:v>4.4099331233312951</c:v>
                </c:pt>
                <c:pt idx="2">
                  <c:v>4.1038037209559546</c:v>
                </c:pt>
                <c:pt idx="3">
                  <c:v>4.2648178230095342</c:v>
                </c:pt>
                <c:pt idx="4">
                  <c:v>4.1105897102992461</c:v>
                </c:pt>
                <c:pt idx="5">
                  <c:v>4.4440447959180771</c:v>
                </c:pt>
                <c:pt idx="6">
                  <c:v>4.2329961103921541</c:v>
                </c:pt>
                <c:pt idx="7">
                  <c:v>3.4216039268698282</c:v>
                </c:pt>
                <c:pt idx="8">
                  <c:v>4.5526682161121936</c:v>
                </c:pt>
              </c:numCache>
            </c:numRef>
          </c:val>
          <c:smooth val="1"/>
        </c:ser>
        <c:ser>
          <c:idx val="49"/>
          <c:order val="49"/>
          <c:tx>
            <c:strRef>
              <c:f>'HIV VL intent to treat censor'!$A$221</c:f>
              <c:strCache>
                <c:ptCount val="1"/>
                <c:pt idx="0">
                  <c:v>21-002</c:v>
                </c:pt>
              </c:strCache>
            </c:strRef>
          </c:tx>
          <c:spPr>
            <a:ln w="19050">
              <a:solidFill>
                <a:schemeClr val="tx1"/>
              </a:solidFill>
            </a:ln>
          </c:spPr>
          <c:marker>
            <c:symbol val="squar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censor'!$C$221:$K$221</c:f>
              <c:numCache>
                <c:formatCode>General</c:formatCode>
                <c:ptCount val="9"/>
                <c:pt idx="0">
                  <c:v>2.8959747323590652</c:v>
                </c:pt>
                <c:pt idx="1">
                  <c:v>2.9360107957152102</c:v>
                </c:pt>
                <c:pt idx="2">
                  <c:v>3.0561422620590522</c:v>
                </c:pt>
                <c:pt idx="3">
                  <c:v>2.8876173003357359</c:v>
                </c:pt>
                <c:pt idx="4">
                  <c:v>2.7649229846498891</c:v>
                </c:pt>
                <c:pt idx="5">
                  <c:v>2.952308009662123</c:v>
                </c:pt>
                <c:pt idx="6">
                  <c:v>2.8337843746564801</c:v>
                </c:pt>
                <c:pt idx="7">
                  <c:v>2.553883026643875</c:v>
                </c:pt>
                <c:pt idx="8">
                  <c:v>2.781755374652469</c:v>
                </c:pt>
              </c:numCache>
            </c:numRef>
          </c:val>
          <c:smooth val="1"/>
        </c:ser>
        <c:ser>
          <c:idx val="50"/>
          <c:order val="50"/>
          <c:tx>
            <c:strRef>
              <c:f>'HIV VL intent to treat censor'!$A$222</c:f>
              <c:strCache>
                <c:ptCount val="1"/>
                <c:pt idx="0">
                  <c:v>21-003</c:v>
                </c:pt>
              </c:strCache>
            </c:strRef>
          </c:tx>
          <c:spPr>
            <a:ln w="19050">
              <a:solidFill>
                <a:schemeClr val="tx1"/>
              </a:solidFill>
            </a:ln>
          </c:spPr>
          <c:marker>
            <c:symbol val="circle"/>
            <c:size val="5"/>
            <c:spPr>
              <a:solidFill>
                <a:schemeClr val="tx1"/>
              </a:solidFill>
              <a:ln w="19050">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censor'!$C$222:$K$222</c:f>
              <c:numCache>
                <c:formatCode>General</c:formatCode>
                <c:ptCount val="9"/>
                <c:pt idx="0">
                  <c:v>3.550717423469282</c:v>
                </c:pt>
                <c:pt idx="1">
                  <c:v>3.2482185611900749</c:v>
                </c:pt>
                <c:pt idx="2">
                  <c:v>3.3712526291249358</c:v>
                </c:pt>
                <c:pt idx="3">
                  <c:v>3.1115985248803941</c:v>
                </c:pt>
                <c:pt idx="4">
                  <c:v>3.1714339009430081</c:v>
                </c:pt>
                <c:pt idx="5">
                  <c:v>3.377124042346455</c:v>
                </c:pt>
                <c:pt idx="6">
                  <c:v>3.158663980813988</c:v>
                </c:pt>
                <c:pt idx="7">
                  <c:v>3.4014005407815442</c:v>
                </c:pt>
                <c:pt idx="8">
                  <c:v>3.3729120029701072</c:v>
                </c:pt>
              </c:numCache>
            </c:numRef>
          </c:val>
          <c:smooth val="1"/>
        </c:ser>
        <c:ser>
          <c:idx val="51"/>
          <c:order val="51"/>
          <c:tx>
            <c:strRef>
              <c:f>'HIV VL intent to treat censor'!$A$223</c:f>
              <c:strCache>
                <c:ptCount val="1"/>
                <c:pt idx="0">
                  <c:v>22-002</c:v>
                </c:pt>
              </c:strCache>
            </c:strRef>
          </c:tx>
          <c:spPr>
            <a:ln w="19050">
              <a:solidFill>
                <a:schemeClr val="tx1"/>
              </a:solidFill>
              <a:prstDash val="sysDot"/>
            </a:ln>
          </c:spPr>
          <c:marker>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censor'!$C$223:$K$223</c:f>
              <c:numCache>
                <c:formatCode>General</c:formatCode>
                <c:ptCount val="9"/>
                <c:pt idx="0">
                  <c:v>5.038397593574282</c:v>
                </c:pt>
                <c:pt idx="1">
                  <c:v>5.4028286046635401</c:v>
                </c:pt>
                <c:pt idx="2">
                  <c:v>5.038397593574282</c:v>
                </c:pt>
                <c:pt idx="3">
                  <c:v>5.459196407798105</c:v>
                </c:pt>
                <c:pt idx="4">
                  <c:v>5.32564905091726</c:v>
                </c:pt>
                <c:pt idx="5">
                  <c:v>4.5934965158993668</c:v>
                </c:pt>
                <c:pt idx="6">
                  <c:v>5.3282552102107026</c:v>
                </c:pt>
                <c:pt idx="7">
                  <c:v>5.210238236161727</c:v>
                </c:pt>
                <c:pt idx="8">
                  <c:v>5.1181125475176632</c:v>
                </c:pt>
              </c:numCache>
            </c:numRef>
          </c:val>
          <c:smooth val="1"/>
        </c:ser>
        <c:ser>
          <c:idx val="52"/>
          <c:order val="52"/>
          <c:tx>
            <c:strRef>
              <c:f>'HIV VL intent to treat censor'!$A$224</c:f>
              <c:strCache>
                <c:ptCount val="1"/>
                <c:pt idx="0">
                  <c:v>23-003</c:v>
                </c:pt>
              </c:strCache>
            </c:strRef>
          </c:tx>
          <c:spPr>
            <a:ln w="38100">
              <a:solidFill>
                <a:schemeClr val="tx1"/>
              </a:solidFill>
              <a:prstDash val="sysDot"/>
            </a:ln>
          </c:spPr>
          <c:marker>
            <c:symbol val="square"/>
            <c:size val="5"/>
            <c:spPr>
              <a:solidFill>
                <a:schemeClr val="tx1"/>
              </a:solidFill>
              <a:ln>
                <a:solidFill>
                  <a:schemeClr val="tx1"/>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censor'!$C$224:$K$224</c:f>
              <c:numCache>
                <c:formatCode>General</c:formatCode>
                <c:ptCount val="9"/>
                <c:pt idx="0">
                  <c:v>3.8259451432038452</c:v>
                </c:pt>
                <c:pt idx="1">
                  <c:v>4.1122362308689357</c:v>
                </c:pt>
                <c:pt idx="2">
                  <c:v>4.2207094048795701</c:v>
                </c:pt>
                <c:pt idx="3">
                  <c:v>4.1279466428488956</c:v>
                </c:pt>
                <c:pt idx="4">
                  <c:v>4.1523495083127262</c:v>
                </c:pt>
                <c:pt idx="5">
                  <c:v>4.1779114760940059</c:v>
                </c:pt>
                <c:pt idx="6">
                  <c:v>4.6388485244356827</c:v>
                </c:pt>
                <c:pt idx="7">
                  <c:v>4.1727488389827414</c:v>
                </c:pt>
                <c:pt idx="8">
                  <c:v>4.3218468826928884</c:v>
                </c:pt>
              </c:numCache>
            </c:numRef>
          </c:val>
          <c:smooth val="1"/>
        </c:ser>
        <c:ser>
          <c:idx val="53"/>
          <c:order val="53"/>
          <c:tx>
            <c:strRef>
              <c:f>'HIV VL intent to treat censor'!$A$225</c:f>
              <c:strCache>
                <c:ptCount val="1"/>
                <c:pt idx="0">
                  <c:v>23-010</c:v>
                </c:pt>
              </c:strCache>
            </c:strRef>
          </c:tx>
          <c:spPr>
            <a:ln w="19050">
              <a:solidFill>
                <a:schemeClr val="tx1">
                  <a:lumMod val="65000"/>
                  <a:lumOff val="35000"/>
                </a:schemeClr>
              </a:solidFill>
              <a:prstDash val="lgDash"/>
            </a:ln>
          </c:spPr>
          <c:marker>
            <c:symbol val="diamond"/>
            <c:size val="5"/>
            <c:spPr>
              <a:solidFill>
                <a:schemeClr val="tx1">
                  <a:lumMod val="65000"/>
                  <a:lumOff val="35000"/>
                </a:schemeClr>
              </a:solidFill>
              <a:ln>
                <a:solidFill>
                  <a:schemeClr val="tx1">
                    <a:lumMod val="65000"/>
                    <a:lumOff val="35000"/>
                  </a:schemeClr>
                </a:solidFill>
              </a:ln>
            </c:spPr>
          </c:marker>
          <c:cat>
            <c:numRef>
              <c:f>'HIV VL intent to treat censor'!$C$5:$K$5</c:f>
              <c:numCache>
                <c:formatCode>General</c:formatCode>
                <c:ptCount val="9"/>
                <c:pt idx="0">
                  <c:v>0</c:v>
                </c:pt>
                <c:pt idx="1">
                  <c:v>12</c:v>
                </c:pt>
                <c:pt idx="2">
                  <c:v>24</c:v>
                </c:pt>
                <c:pt idx="3">
                  <c:v>36</c:v>
                </c:pt>
                <c:pt idx="4">
                  <c:v>48</c:v>
                </c:pt>
                <c:pt idx="5">
                  <c:v>60</c:v>
                </c:pt>
                <c:pt idx="6">
                  <c:v>72</c:v>
                </c:pt>
                <c:pt idx="7">
                  <c:v>84</c:v>
                </c:pt>
                <c:pt idx="8">
                  <c:v>96</c:v>
                </c:pt>
              </c:numCache>
            </c:numRef>
          </c:cat>
          <c:val>
            <c:numRef>
              <c:f>'HIV VL intent to treat censor'!$C$225:$K$225</c:f>
              <c:numCache>
                <c:formatCode>General</c:formatCode>
                <c:ptCount val="9"/>
                <c:pt idx="0">
                  <c:v>3.5089335260500318</c:v>
                </c:pt>
                <c:pt idx="1">
                  <c:v>4.072102778885176</c:v>
                </c:pt>
                <c:pt idx="2">
                  <c:v>3.9233994661587159</c:v>
                </c:pt>
                <c:pt idx="3">
                  <c:v>4.2941795412924826</c:v>
                </c:pt>
                <c:pt idx="4">
                  <c:v>4.1346551422776487</c:v>
                </c:pt>
                <c:pt idx="5">
                  <c:v>4.5155294493748617</c:v>
                </c:pt>
                <c:pt idx="6">
                  <c:v>4.6278367697324132</c:v>
                </c:pt>
                <c:pt idx="7">
                  <c:v>4.9521625742144622</c:v>
                </c:pt>
                <c:pt idx="8">
                  <c:v>4.4604618267265996</c:v>
                </c:pt>
              </c:numCache>
            </c:numRef>
          </c:val>
          <c:smooth val="1"/>
        </c:ser>
        <c:dLbls>
          <c:showLegendKey val="0"/>
          <c:showVal val="0"/>
          <c:showCatName val="0"/>
          <c:showSerName val="0"/>
          <c:showPercent val="0"/>
          <c:showBubbleSize val="0"/>
        </c:dLbls>
        <c:marker val="1"/>
        <c:smooth val="0"/>
        <c:axId val="130620800"/>
        <c:axId val="130639744"/>
      </c:lineChart>
      <c:catAx>
        <c:axId val="130620800"/>
        <c:scaling>
          <c:orientation val="minMax"/>
        </c:scaling>
        <c:delete val="0"/>
        <c:axPos val="b"/>
        <c:title>
          <c:tx>
            <c:rich>
              <a:bodyPr/>
              <a:lstStyle/>
              <a:p>
                <a:pPr>
                  <a:defRPr/>
                </a:pPr>
                <a:r>
                  <a:rPr lang="en-US"/>
                  <a:t>Time (Weeks)</a:t>
                </a:r>
              </a:p>
            </c:rich>
          </c:tx>
          <c:layout>
            <c:manualLayout>
              <c:xMode val="edge"/>
              <c:yMode val="edge"/>
              <c:x val="0.43119054433874499"/>
              <c:y val="0.88600814275982098"/>
            </c:manualLayout>
          </c:layout>
          <c:overlay val="0"/>
        </c:title>
        <c:numFmt formatCode="General" sourceLinked="1"/>
        <c:majorTickMark val="out"/>
        <c:minorTickMark val="none"/>
        <c:tickLblPos val="nextTo"/>
        <c:spPr>
          <a:ln w="12700">
            <a:solidFill>
              <a:schemeClr val="tx1"/>
            </a:solidFill>
          </a:ln>
        </c:spPr>
        <c:crossAx val="130639744"/>
        <c:crosses val="autoZero"/>
        <c:auto val="1"/>
        <c:lblAlgn val="ctr"/>
        <c:lblOffset val="100"/>
        <c:noMultiLvlLbl val="0"/>
      </c:catAx>
      <c:valAx>
        <c:axId val="130639744"/>
        <c:scaling>
          <c:orientation val="minMax"/>
          <c:max val="6"/>
          <c:min val="1"/>
        </c:scaling>
        <c:delete val="0"/>
        <c:axPos val="l"/>
        <c:title>
          <c:tx>
            <c:rich>
              <a:bodyPr rot="-5400000" vert="horz"/>
              <a:lstStyle/>
              <a:p>
                <a:pPr>
                  <a:defRPr/>
                </a:pPr>
                <a:r>
                  <a:rPr lang="en-US" dirty="0"/>
                  <a:t>HIV Viral Load </a:t>
                </a:r>
                <a:endParaRPr lang="en-US" dirty="0" smtClean="0"/>
              </a:p>
              <a:p>
                <a:pPr>
                  <a:defRPr/>
                </a:pPr>
                <a:r>
                  <a:rPr lang="en-US" dirty="0" smtClean="0"/>
                  <a:t>(</a:t>
                </a:r>
                <a:r>
                  <a:rPr lang="en-US" dirty="0"/>
                  <a:t>Log</a:t>
                </a:r>
                <a:r>
                  <a:rPr lang="en-US" baseline="-25000" dirty="0"/>
                  <a:t>10</a:t>
                </a:r>
                <a:r>
                  <a:rPr lang="en-US" dirty="0"/>
                  <a:t> copies/mL)</a:t>
                </a:r>
              </a:p>
            </c:rich>
          </c:tx>
          <c:layout>
            <c:manualLayout>
              <c:xMode val="edge"/>
              <c:yMode val="edge"/>
              <c:x val="3.3662282066279198E-3"/>
              <c:y val="0.210879677390343"/>
            </c:manualLayout>
          </c:layout>
          <c:overlay val="0"/>
        </c:title>
        <c:numFmt formatCode="General" sourceLinked="1"/>
        <c:majorTickMark val="out"/>
        <c:minorTickMark val="none"/>
        <c:tickLblPos val="nextTo"/>
        <c:spPr>
          <a:ln w="12700">
            <a:solidFill>
              <a:schemeClr val="tx1"/>
            </a:solidFill>
          </a:ln>
        </c:spPr>
        <c:crossAx val="130620800"/>
        <c:crosses val="autoZero"/>
        <c:crossBetween val="between"/>
        <c:majorUnit val="1"/>
        <c:minorUnit val="0.5"/>
      </c:valAx>
    </c:plotArea>
    <c:plotVisOnly val="1"/>
    <c:dispBlanksAs val="span"/>
    <c:showDLblsOverMax val="0"/>
  </c:chart>
  <c:txPr>
    <a:bodyPr/>
    <a:lstStyle/>
    <a:p>
      <a:pPr>
        <a:defRPr sz="1200">
          <a:latin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0.20640489215059701"/>
          <c:y val="5.7522123893805302E-2"/>
          <c:w val="0.71248065740806399"/>
          <c:h val="0.70336283185840698"/>
        </c:manualLayout>
      </c:layout>
      <c:lineChart>
        <c:grouping val="standard"/>
        <c:varyColors val="0"/>
        <c:ser>
          <c:idx val="1"/>
          <c:order val="0"/>
          <c:tx>
            <c:strRef>
              <c:f>'HVL censored OffProtocol'!$A$151</c:f>
              <c:strCache>
                <c:ptCount val="1"/>
                <c:pt idx="0">
                  <c:v>01-023</c:v>
                </c:pt>
              </c:strCache>
            </c:strRef>
          </c:tx>
          <c:spPr>
            <a:ln w="19050"/>
          </c:spP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OffProtocol'!$C$151:$F$151</c:f>
              <c:numCache>
                <c:formatCode>General</c:formatCode>
                <c:ptCount val="4"/>
                <c:pt idx="0">
                  <c:v>4.6755858900915754</c:v>
                </c:pt>
                <c:pt idx="2">
                  <c:v>4.7559358050069358</c:v>
                </c:pt>
                <c:pt idx="3">
                  <c:v>4.9663764230889234</c:v>
                </c:pt>
              </c:numCache>
            </c:numRef>
          </c:val>
          <c:smooth val="1"/>
        </c:ser>
        <c:ser>
          <c:idx val="0"/>
          <c:order val="1"/>
          <c:tx>
            <c:strRef>
              <c:f>'HVL censored OffProtocol'!$A$152</c:f>
              <c:strCache>
                <c:ptCount val="1"/>
                <c:pt idx="0">
                  <c:v>05-015</c:v>
                </c:pt>
              </c:strCache>
            </c:strRef>
          </c:tx>
          <c:spPr>
            <a:ln w="19050"/>
          </c:spPr>
          <c:marker>
            <c:symbol val="diamond"/>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OffProtocol'!$C$152:$F$152</c:f>
              <c:numCache>
                <c:formatCode>General</c:formatCode>
                <c:ptCount val="4"/>
                <c:pt idx="0">
                  <c:v>2.8825245379548798</c:v>
                </c:pt>
                <c:pt idx="1">
                  <c:v>3.5328817194073969</c:v>
                </c:pt>
                <c:pt idx="2">
                  <c:v>3.568201724066995</c:v>
                </c:pt>
                <c:pt idx="3">
                  <c:v>3.4273237863572472</c:v>
                </c:pt>
              </c:numCache>
            </c:numRef>
          </c:val>
          <c:smooth val="1"/>
        </c:ser>
        <c:ser>
          <c:idx val="2"/>
          <c:order val="2"/>
          <c:tx>
            <c:strRef>
              <c:f>'HVL censored OffProtocol'!$A$153</c:f>
              <c:strCache>
                <c:ptCount val="1"/>
                <c:pt idx="0">
                  <c:v>06-011</c:v>
                </c:pt>
              </c:strCache>
            </c:strRef>
          </c:tx>
          <c:spPr>
            <a:ln w="19050"/>
          </c:spP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OffProtocol'!$C$153:$F$153</c:f>
              <c:numCache>
                <c:formatCode>General</c:formatCode>
                <c:ptCount val="4"/>
                <c:pt idx="0">
                  <c:v>5.1468935801073039</c:v>
                </c:pt>
                <c:pt idx="1">
                  <c:v>5.269120500975137</c:v>
                </c:pt>
                <c:pt idx="2">
                  <c:v>5.1888047835748532</c:v>
                </c:pt>
                <c:pt idx="3">
                  <c:v>5.9169011731217998</c:v>
                </c:pt>
              </c:numCache>
            </c:numRef>
          </c:val>
          <c:smooth val="1"/>
        </c:ser>
        <c:ser>
          <c:idx val="3"/>
          <c:order val="3"/>
          <c:tx>
            <c:strRef>
              <c:f>'HVL censored OffProtocol'!$A$154</c:f>
              <c:strCache>
                <c:ptCount val="1"/>
                <c:pt idx="0">
                  <c:v>08-012</c:v>
                </c:pt>
              </c:strCache>
            </c:strRef>
          </c:tx>
          <c:spPr>
            <a:ln w="19050"/>
          </c:spPr>
          <c:marker>
            <c:symbol val="circle"/>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OffProtocol'!$C$154:$F$154</c:f>
              <c:numCache>
                <c:formatCode>General</c:formatCode>
                <c:ptCount val="4"/>
                <c:pt idx="0">
                  <c:v>3.8828090413924401</c:v>
                </c:pt>
                <c:pt idx="1">
                  <c:v>3.5664374921950701</c:v>
                </c:pt>
                <c:pt idx="2">
                  <c:v>3.2895889525425961</c:v>
                </c:pt>
                <c:pt idx="3">
                  <c:v>3.5066403055665019</c:v>
                </c:pt>
              </c:numCache>
            </c:numRef>
          </c:val>
          <c:smooth val="1"/>
        </c:ser>
        <c:ser>
          <c:idx val="4"/>
          <c:order val="4"/>
          <c:tx>
            <c:strRef>
              <c:f>'HVL censored OffProtocol'!$A$155</c:f>
              <c:strCache>
                <c:ptCount val="1"/>
                <c:pt idx="0">
                  <c:v>09-002</c:v>
                </c:pt>
              </c:strCache>
            </c:strRef>
          </c:tx>
          <c:spPr>
            <a:ln w="19050">
              <a:prstDash val="dash"/>
            </a:ln>
          </c:spPr>
          <c:marker>
            <c:symbol val="circle"/>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OffProtocol'!$C$155:$F$155</c:f>
              <c:numCache>
                <c:formatCode>General</c:formatCode>
                <c:ptCount val="4"/>
                <c:pt idx="0">
                  <c:v>4.937191798013826</c:v>
                </c:pt>
                <c:pt idx="1">
                  <c:v>4.7394615812784773</c:v>
                </c:pt>
                <c:pt idx="2">
                  <c:v>4.9772479066892599</c:v>
                </c:pt>
                <c:pt idx="3">
                  <c:v>5.1158234467967079</c:v>
                </c:pt>
              </c:numCache>
            </c:numRef>
          </c:val>
          <c:smooth val="1"/>
        </c:ser>
        <c:ser>
          <c:idx val="5"/>
          <c:order val="5"/>
          <c:tx>
            <c:strRef>
              <c:f>'HVL censored OffProtocol'!$A$156</c:f>
              <c:strCache>
                <c:ptCount val="1"/>
                <c:pt idx="0">
                  <c:v>10-002</c:v>
                </c:pt>
              </c:strCache>
            </c:strRef>
          </c:tx>
          <c:spPr>
            <a:ln w="19050"/>
          </c:spP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OffProtocol'!$C$156:$F$156</c:f>
              <c:numCache>
                <c:formatCode>General</c:formatCode>
                <c:ptCount val="4"/>
                <c:pt idx="0">
                  <c:v>4.4034293955289669</c:v>
                </c:pt>
                <c:pt idx="1">
                  <c:v>4.223418056905289</c:v>
                </c:pt>
                <c:pt idx="2">
                  <c:v>3.813447544264819</c:v>
                </c:pt>
                <c:pt idx="3">
                  <c:v>4.219977256744623</c:v>
                </c:pt>
              </c:numCache>
            </c:numRef>
          </c:val>
          <c:smooth val="1"/>
        </c:ser>
        <c:ser>
          <c:idx val="6"/>
          <c:order val="6"/>
          <c:tx>
            <c:strRef>
              <c:f>'HVL censored OffProtocol'!$A$157</c:f>
              <c:strCache>
                <c:ptCount val="1"/>
                <c:pt idx="0">
                  <c:v>11-011</c:v>
                </c:pt>
              </c:strCache>
            </c:strRef>
          </c:tx>
          <c:spPr>
            <a:ln w="19050">
              <a:prstDash val="dash"/>
            </a:ln>
          </c:spPr>
          <c:marker>
            <c:symbol val="triangle"/>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OffProtocol'!$C$157:$F$157</c:f>
              <c:numCache>
                <c:formatCode>General</c:formatCode>
                <c:ptCount val="4"/>
                <c:pt idx="0">
                  <c:v>4.3018326981843957</c:v>
                </c:pt>
                <c:pt idx="1">
                  <c:v>4.3277062310716907</c:v>
                </c:pt>
                <c:pt idx="2">
                  <c:v>4.53655844257153</c:v>
                </c:pt>
                <c:pt idx="3">
                  <c:v>4.2975854452973454</c:v>
                </c:pt>
              </c:numCache>
            </c:numRef>
          </c:val>
          <c:smooth val="1"/>
        </c:ser>
        <c:ser>
          <c:idx val="7"/>
          <c:order val="7"/>
          <c:tx>
            <c:strRef>
              <c:f>'HVL censored OffProtocol'!$A$158</c:f>
              <c:strCache>
                <c:ptCount val="1"/>
                <c:pt idx="0">
                  <c:v>02-010</c:v>
                </c:pt>
              </c:strCache>
            </c:strRef>
          </c:tx>
          <c:spPr>
            <a:ln w="19050">
              <a:prstDash val="sysDash"/>
            </a:ln>
          </c:spPr>
          <c:marker>
            <c:symbol val="diamond"/>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OffProtocol'!$C$158:$G$158</c:f>
              <c:numCache>
                <c:formatCode>General</c:formatCode>
                <c:ptCount val="5"/>
                <c:pt idx="0">
                  <c:v>4.8361214820943497</c:v>
                </c:pt>
                <c:pt idx="1">
                  <c:v>5.1483928596471484</c:v>
                </c:pt>
                <c:pt idx="2">
                  <c:v>5.6026610730323352</c:v>
                </c:pt>
                <c:pt idx="3">
                  <c:v>4.6063383635281241</c:v>
                </c:pt>
                <c:pt idx="4">
                  <c:v>5.1998374222081569</c:v>
                </c:pt>
              </c:numCache>
            </c:numRef>
          </c:val>
          <c:smooth val="1"/>
        </c:ser>
        <c:ser>
          <c:idx val="8"/>
          <c:order val="8"/>
          <c:tx>
            <c:strRef>
              <c:f>'HVL censored OffProtocol'!$A$159</c:f>
              <c:strCache>
                <c:ptCount val="1"/>
                <c:pt idx="0">
                  <c:v>05-008</c:v>
                </c:pt>
              </c:strCache>
            </c:strRef>
          </c:tx>
          <c:spPr>
            <a:ln w="19050"/>
          </c:spPr>
          <c:marker>
            <c:symbol val="circle"/>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OffProtocol'!$C$159:$G$159</c:f>
              <c:numCache>
                <c:formatCode>General</c:formatCode>
                <c:ptCount val="5"/>
                <c:pt idx="0">
                  <c:v>2.5646660642520889</c:v>
                </c:pt>
                <c:pt idx="1">
                  <c:v>3.0086001717619171</c:v>
                </c:pt>
                <c:pt idx="2">
                  <c:v>2.702430536445525</c:v>
                </c:pt>
                <c:pt idx="4">
                  <c:v>2.6570558528571042</c:v>
                </c:pt>
              </c:numCache>
            </c:numRef>
          </c:val>
          <c:smooth val="1"/>
        </c:ser>
        <c:ser>
          <c:idx val="9"/>
          <c:order val="9"/>
          <c:tx>
            <c:strRef>
              <c:f>'HVL censored OffProtocol'!$A$160</c:f>
              <c:strCache>
                <c:ptCount val="1"/>
                <c:pt idx="0">
                  <c:v>06-006</c:v>
                </c:pt>
              </c:strCache>
            </c:strRef>
          </c:tx>
          <c:spPr>
            <a:ln w="19050">
              <a:prstDash val="sysDot"/>
            </a:ln>
          </c:spPr>
          <c:marker>
            <c:symbol val="diamond"/>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OffProtocol'!$C$160:$G$160</c:f>
              <c:numCache>
                <c:formatCode>General</c:formatCode>
                <c:ptCount val="5"/>
                <c:pt idx="0">
                  <c:v>4.0930713063760624</c:v>
                </c:pt>
                <c:pt idx="1">
                  <c:v>4.6932255505821319</c:v>
                </c:pt>
                <c:pt idx="2">
                  <c:v>4.8235589930939806</c:v>
                </c:pt>
                <c:pt idx="3">
                  <c:v>4.8293552417196706</c:v>
                </c:pt>
                <c:pt idx="4">
                  <c:v>4.651733396610382</c:v>
                </c:pt>
              </c:numCache>
            </c:numRef>
          </c:val>
          <c:smooth val="1"/>
        </c:ser>
        <c:ser>
          <c:idx val="10"/>
          <c:order val="10"/>
          <c:tx>
            <c:strRef>
              <c:f>'HVL censored OffProtocol'!$A$161</c:f>
              <c:strCache>
                <c:ptCount val="1"/>
                <c:pt idx="0">
                  <c:v>12-010</c:v>
                </c:pt>
              </c:strCache>
            </c:strRef>
          </c:tx>
          <c:spPr>
            <a:ln w="19050">
              <a:solidFill>
                <a:schemeClr val="tx1">
                  <a:lumMod val="65000"/>
                  <a:lumOff val="35000"/>
                </a:schemeClr>
              </a:solidFill>
              <a:prstDash val="sysDash"/>
            </a:ln>
          </c:spP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OffProtocol'!$C$161:$G$161</c:f>
              <c:numCache>
                <c:formatCode>General</c:formatCode>
                <c:ptCount val="5"/>
                <c:pt idx="0">
                  <c:v>4.7270937194648601</c:v>
                </c:pt>
                <c:pt idx="1">
                  <c:v>3.985875357308394</c:v>
                </c:pt>
                <c:pt idx="2">
                  <c:v>3.7180862947830922</c:v>
                </c:pt>
                <c:pt idx="3">
                  <c:v>3.429267666433168</c:v>
                </c:pt>
                <c:pt idx="4">
                  <c:v>3.813314058945835</c:v>
                </c:pt>
              </c:numCache>
            </c:numRef>
          </c:val>
          <c:smooth val="1"/>
        </c:ser>
        <c:ser>
          <c:idx val="11"/>
          <c:order val="11"/>
          <c:tx>
            <c:strRef>
              <c:f>'HVL censored OffProtocol'!$A$162</c:f>
              <c:strCache>
                <c:ptCount val="1"/>
                <c:pt idx="0">
                  <c:v>12-015</c:v>
                </c:pt>
              </c:strCache>
            </c:strRef>
          </c:tx>
          <c:spPr>
            <a:ln w="19050"/>
          </c:spPr>
          <c:marker>
            <c:symbol val="triangle"/>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OffProtocol'!$C$162:$G$162</c:f>
              <c:numCache>
                <c:formatCode>General</c:formatCode>
                <c:ptCount val="5"/>
                <c:pt idx="0">
                  <c:v>3.7057782128285979</c:v>
                </c:pt>
                <c:pt idx="1">
                  <c:v>3.7370335313338781</c:v>
                </c:pt>
                <c:pt idx="2">
                  <c:v>3.6316466629584201</c:v>
                </c:pt>
                <c:pt idx="3">
                  <c:v>3.303412070596742</c:v>
                </c:pt>
                <c:pt idx="4">
                  <c:v>3.6123599479677742</c:v>
                </c:pt>
              </c:numCache>
            </c:numRef>
          </c:val>
          <c:smooth val="1"/>
        </c:ser>
        <c:ser>
          <c:idx val="12"/>
          <c:order val="12"/>
          <c:tx>
            <c:strRef>
              <c:f>'HVL censored OffProtocol'!$A$163</c:f>
              <c:strCache>
                <c:ptCount val="1"/>
                <c:pt idx="0">
                  <c:v>14-006</c:v>
                </c:pt>
              </c:strCache>
            </c:strRef>
          </c:tx>
          <c:spPr>
            <a:ln w="19050">
              <a:solidFill>
                <a:schemeClr val="tx1"/>
              </a:solidFill>
              <a:prstDash val="dash"/>
            </a:ln>
          </c:spPr>
          <c:marker>
            <c:symbol val="circle"/>
            <c:size val="5"/>
            <c:spPr>
              <a:solidFill>
                <a:schemeClr val="tx1"/>
              </a:solidFill>
              <a:ln>
                <a:solidFill>
                  <a:schemeClr val="tx1"/>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OffProtocol'!$C$163:$G$163</c:f>
              <c:numCache>
                <c:formatCode>General</c:formatCode>
                <c:ptCount val="5"/>
                <c:pt idx="0">
                  <c:v>4.875969436284147</c:v>
                </c:pt>
                <c:pt idx="1">
                  <c:v>5.0555809039083277</c:v>
                </c:pt>
                <c:pt idx="2">
                  <c:v>4.6569027705566457</c:v>
                </c:pt>
                <c:pt idx="3">
                  <c:v>4.8360328001502726</c:v>
                </c:pt>
                <c:pt idx="4">
                  <c:v>5.0060208227271747</c:v>
                </c:pt>
              </c:numCache>
            </c:numRef>
          </c:val>
          <c:smooth val="1"/>
        </c:ser>
        <c:ser>
          <c:idx val="13"/>
          <c:order val="13"/>
          <c:tx>
            <c:strRef>
              <c:f>'HVL censored OffProtocol'!$A$164</c:f>
              <c:strCache>
                <c:ptCount val="1"/>
                <c:pt idx="0">
                  <c:v>21-001</c:v>
                </c:pt>
              </c:strCache>
            </c:strRef>
          </c:tx>
          <c:spPr>
            <a:ln w="19050"/>
          </c:spPr>
          <c:marker>
            <c:symbol val="circle"/>
            <c:size val="5"/>
            <c:spPr>
              <a:ln>
                <a:solidFill>
                  <a:schemeClr val="tx1">
                    <a:lumMod val="65000"/>
                    <a:lumOff val="35000"/>
                  </a:schemeClr>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OffProtocol'!$C$164:$H$164</c:f>
              <c:numCache>
                <c:formatCode>General</c:formatCode>
                <c:ptCount val="6"/>
                <c:pt idx="0">
                  <c:v>4.4183675907599023</c:v>
                </c:pt>
                <c:pt idx="1">
                  <c:v>4.7546158643306748</c:v>
                </c:pt>
                <c:pt idx="2">
                  <c:v>4.7221071856810033</c:v>
                </c:pt>
                <c:pt idx="3">
                  <c:v>4.7163289424119421</c:v>
                </c:pt>
                <c:pt idx="4">
                  <c:v>4.0227581942367703</c:v>
                </c:pt>
                <c:pt idx="5">
                  <c:v>4.9438554535459636</c:v>
                </c:pt>
              </c:numCache>
            </c:numRef>
          </c:val>
          <c:smooth val="1"/>
        </c:ser>
        <c:ser>
          <c:idx val="14"/>
          <c:order val="14"/>
          <c:tx>
            <c:strRef>
              <c:f>'HVL censored OffProtocol'!$A$165</c:f>
              <c:strCache>
                <c:ptCount val="1"/>
                <c:pt idx="0">
                  <c:v>01-011</c:v>
                </c:pt>
              </c:strCache>
            </c:strRef>
          </c:tx>
          <c:spPr>
            <a:ln w="19050">
              <a:prstDash val="sysDot"/>
            </a:ln>
          </c:spPr>
          <c:marker>
            <c:spPr>
              <a:ln>
                <a:solidFill>
                  <a:schemeClr val="tx1"/>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OffProtocol'!$C$165:$H$165</c:f>
              <c:numCache>
                <c:formatCode>General</c:formatCode>
                <c:ptCount val="6"/>
                <c:pt idx="0">
                  <c:v>3.403120521175818</c:v>
                </c:pt>
                <c:pt idx="1">
                  <c:v>3.417305583244524</c:v>
                </c:pt>
                <c:pt idx="2">
                  <c:v>3.7679717213816182</c:v>
                </c:pt>
                <c:pt idx="3">
                  <c:v>3.4204508591060678</c:v>
                </c:pt>
                <c:pt idx="4">
                  <c:v>3.6197192656117272</c:v>
                </c:pt>
                <c:pt idx="5">
                  <c:v>3.5549734583332402</c:v>
                </c:pt>
              </c:numCache>
            </c:numRef>
          </c:val>
          <c:smooth val="1"/>
        </c:ser>
        <c:ser>
          <c:idx val="15"/>
          <c:order val="15"/>
          <c:tx>
            <c:strRef>
              <c:f>'HVL censored OffProtocol'!$A$166</c:f>
              <c:strCache>
                <c:ptCount val="1"/>
                <c:pt idx="0">
                  <c:v>01-015</c:v>
                </c:pt>
              </c:strCache>
            </c:strRef>
          </c:tx>
          <c:spPr>
            <a:ln w="19050"/>
          </c:spPr>
          <c:marker>
            <c:symbol val="diamond"/>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OffProtocol'!$C$166:$H$166</c:f>
              <c:numCache>
                <c:formatCode>General</c:formatCode>
                <c:ptCount val="6"/>
                <c:pt idx="0">
                  <c:v>3.6545615547417429</c:v>
                </c:pt>
                <c:pt idx="1">
                  <c:v>4.8031565563674237</c:v>
                </c:pt>
                <c:pt idx="2">
                  <c:v>2.8469553250198212</c:v>
                </c:pt>
                <c:pt idx="3">
                  <c:v>3.7992026563005248</c:v>
                </c:pt>
                <c:pt idx="4">
                  <c:v>4.0325784719243121</c:v>
                </c:pt>
                <c:pt idx="5">
                  <c:v>4.3978010121972027</c:v>
                </c:pt>
              </c:numCache>
            </c:numRef>
          </c:val>
          <c:smooth val="1"/>
        </c:ser>
        <c:ser>
          <c:idx val="16"/>
          <c:order val="16"/>
          <c:tx>
            <c:strRef>
              <c:f>'HVL censored OffProtocol'!$A$167</c:f>
              <c:strCache>
                <c:ptCount val="1"/>
                <c:pt idx="0">
                  <c:v>03-005</c:v>
                </c:pt>
              </c:strCache>
            </c:strRef>
          </c:tx>
          <c:spPr>
            <a:ln w="19050"/>
          </c:spPr>
          <c:marker>
            <c:symbol val="square"/>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OffProtocol'!$C$167:$H$167</c:f>
              <c:numCache>
                <c:formatCode>General</c:formatCode>
                <c:ptCount val="6"/>
                <c:pt idx="0">
                  <c:v>3.715919817433579</c:v>
                </c:pt>
                <c:pt idx="1">
                  <c:v>3.8069935136821069</c:v>
                </c:pt>
                <c:pt idx="2">
                  <c:v>4.0144365278316689</c:v>
                </c:pt>
                <c:pt idx="3">
                  <c:v>3.183554533618862</c:v>
                </c:pt>
                <c:pt idx="4">
                  <c:v>4.1762359997608707</c:v>
                </c:pt>
                <c:pt idx="5">
                  <c:v>4.1164416975393117</c:v>
                </c:pt>
              </c:numCache>
            </c:numRef>
          </c:val>
          <c:smooth val="1"/>
        </c:ser>
        <c:ser>
          <c:idx val="17"/>
          <c:order val="17"/>
          <c:tx>
            <c:strRef>
              <c:f>'HVL censored OffProtocol'!$A$168</c:f>
              <c:strCache>
                <c:ptCount val="1"/>
                <c:pt idx="0">
                  <c:v>05-019</c:v>
                </c:pt>
              </c:strCache>
            </c:strRef>
          </c:tx>
          <c:spPr>
            <a:ln w="19050">
              <a:prstDash val="sysDash"/>
            </a:ln>
          </c:spPr>
          <c:marker>
            <c:symbol val="diamond"/>
            <c:size val="7"/>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OffProtocol'!$C$168:$H$168</c:f>
              <c:numCache>
                <c:formatCode>General</c:formatCode>
                <c:ptCount val="6"/>
                <c:pt idx="0">
                  <c:v>2.9079485216122718</c:v>
                </c:pt>
                <c:pt idx="1">
                  <c:v>2.77232170672292</c:v>
                </c:pt>
                <c:pt idx="2">
                  <c:v>3.1245042248342818</c:v>
                </c:pt>
                <c:pt idx="3">
                  <c:v>3.2848817146554521</c:v>
                </c:pt>
                <c:pt idx="4">
                  <c:v>2.9552065375419421</c:v>
                </c:pt>
                <c:pt idx="5">
                  <c:v>2.910624404889198</c:v>
                </c:pt>
              </c:numCache>
            </c:numRef>
          </c:val>
          <c:smooth val="1"/>
        </c:ser>
        <c:ser>
          <c:idx val="18"/>
          <c:order val="18"/>
          <c:tx>
            <c:strRef>
              <c:f>'HVL censored OffProtocol'!$A$169</c:f>
              <c:strCache>
                <c:ptCount val="1"/>
                <c:pt idx="0">
                  <c:v>04-001</c:v>
                </c:pt>
              </c:strCache>
            </c:strRef>
          </c:tx>
          <c:spPr>
            <a:ln w="19050"/>
          </c:spPr>
          <c:marker>
            <c:symbol val="diamond"/>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OffProtocol'!$C$169:$H$169</c:f>
              <c:numCache>
                <c:formatCode>General</c:formatCode>
                <c:ptCount val="6"/>
                <c:pt idx="0">
                  <c:v>2.7101173651118158</c:v>
                </c:pt>
                <c:pt idx="1">
                  <c:v>2.318063334962758</c:v>
                </c:pt>
                <c:pt idx="2">
                  <c:v>2.6720978579357171</c:v>
                </c:pt>
                <c:pt idx="3">
                  <c:v>2.7339992865383871</c:v>
                </c:pt>
                <c:pt idx="4">
                  <c:v>3.11327469246435</c:v>
                </c:pt>
                <c:pt idx="5">
                  <c:v>2.585460729508501</c:v>
                </c:pt>
              </c:numCache>
            </c:numRef>
          </c:val>
          <c:smooth val="1"/>
        </c:ser>
        <c:ser>
          <c:idx val="19"/>
          <c:order val="19"/>
          <c:tx>
            <c:strRef>
              <c:f>'HVL censored OffProtocol'!$A$170</c:f>
              <c:strCache>
                <c:ptCount val="1"/>
                <c:pt idx="0">
                  <c:v>05-025</c:v>
                </c:pt>
              </c:strCache>
            </c:strRef>
          </c:tx>
          <c:spPr>
            <a:ln w="19050">
              <a:solidFill>
                <a:schemeClr val="tx1"/>
              </a:solidFill>
            </a:ln>
          </c:spPr>
          <c:marker>
            <c:symbol val="square"/>
            <c:size val="5"/>
            <c:spPr>
              <a:ln>
                <a:solidFill>
                  <a:schemeClr val="tx1"/>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OffProtocol'!$C$170:$H$170</c:f>
              <c:numCache>
                <c:formatCode>General</c:formatCode>
                <c:ptCount val="6"/>
                <c:pt idx="0">
                  <c:v>5.1900261836475741</c:v>
                </c:pt>
                <c:pt idx="1">
                  <c:v>4.9376031377636203</c:v>
                </c:pt>
                <c:pt idx="2">
                  <c:v>4.9960780368494602</c:v>
                </c:pt>
                <c:pt idx="3">
                  <c:v>5.2085031637548811</c:v>
                </c:pt>
                <c:pt idx="4">
                  <c:v>4.9697512892926197</c:v>
                </c:pt>
                <c:pt idx="5">
                  <c:v>5.2923336170190156</c:v>
                </c:pt>
              </c:numCache>
            </c:numRef>
          </c:val>
          <c:smooth val="1"/>
        </c:ser>
        <c:ser>
          <c:idx val="20"/>
          <c:order val="20"/>
          <c:tx>
            <c:strRef>
              <c:f>'HVL censored OffProtocol'!$A$171</c:f>
              <c:strCache>
                <c:ptCount val="1"/>
                <c:pt idx="0">
                  <c:v>21-007</c:v>
                </c:pt>
              </c:strCache>
            </c:strRef>
          </c:tx>
          <c:spPr>
            <a:ln w="19050">
              <a:prstDash val="sysDash"/>
            </a:ln>
          </c:spPr>
          <c:marker>
            <c:symbol val="triangle"/>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OffProtocol'!$C$171:$H$171</c:f>
              <c:numCache>
                <c:formatCode>General</c:formatCode>
                <c:ptCount val="6"/>
                <c:pt idx="0">
                  <c:v>3.3178544893314661</c:v>
                </c:pt>
                <c:pt idx="1">
                  <c:v>3.1684974835230331</c:v>
                </c:pt>
                <c:pt idx="2">
                  <c:v>3.037027879755775</c:v>
                </c:pt>
                <c:pt idx="3">
                  <c:v>2.8549130223078549</c:v>
                </c:pt>
                <c:pt idx="4">
                  <c:v>3.8475109652032482</c:v>
                </c:pt>
                <c:pt idx="5">
                  <c:v>3.1300119496719039</c:v>
                </c:pt>
              </c:numCache>
            </c:numRef>
          </c:val>
          <c:smooth val="1"/>
        </c:ser>
        <c:ser>
          <c:idx val="21"/>
          <c:order val="21"/>
          <c:tx>
            <c:strRef>
              <c:f>'HVL censored OffProtocol'!$A$172</c:f>
              <c:strCache>
                <c:ptCount val="1"/>
                <c:pt idx="0">
                  <c:v>23-002</c:v>
                </c:pt>
              </c:strCache>
            </c:strRef>
          </c:tx>
          <c:spPr>
            <a:ln w="19050">
              <a:prstDash val="dash"/>
            </a:ln>
          </c:spPr>
          <c:marker>
            <c:symbol val="circle"/>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OffProtocol'!$C$172:$H$172</c:f>
              <c:numCache>
                <c:formatCode>General</c:formatCode>
                <c:ptCount val="6"/>
                <c:pt idx="0">
                  <c:v>4.3781070625097396</c:v>
                </c:pt>
                <c:pt idx="1">
                  <c:v>4.4526449676799897</c:v>
                </c:pt>
                <c:pt idx="2">
                  <c:v>4.3454325474991444</c:v>
                </c:pt>
                <c:pt idx="3">
                  <c:v>4.9882467233753802</c:v>
                </c:pt>
                <c:pt idx="4">
                  <c:v>4.4150735582120566</c:v>
                </c:pt>
                <c:pt idx="5">
                  <c:v>4.0725072355288043</c:v>
                </c:pt>
              </c:numCache>
            </c:numRef>
          </c:val>
          <c:smooth val="1"/>
        </c:ser>
        <c:ser>
          <c:idx val="22"/>
          <c:order val="22"/>
          <c:tx>
            <c:strRef>
              <c:f>'HVL censored OffProtocol'!$A$173</c:f>
              <c:strCache>
                <c:ptCount val="1"/>
                <c:pt idx="0">
                  <c:v>05-021</c:v>
                </c:pt>
              </c:strCache>
            </c:strRef>
          </c:tx>
          <c:spPr>
            <a:ln w="19050"/>
          </c:spPr>
          <c:marker>
            <c:symbol val="triangle"/>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OffProtocol'!$C$173:$I$173</c:f>
              <c:numCache>
                <c:formatCode>General</c:formatCode>
                <c:ptCount val="7"/>
                <c:pt idx="0">
                  <c:v>4.0099605314705977</c:v>
                </c:pt>
                <c:pt idx="1">
                  <c:v>3.5691397254724602</c:v>
                </c:pt>
                <c:pt idx="2">
                  <c:v>3.4440447959180762</c:v>
                </c:pt>
                <c:pt idx="3">
                  <c:v>4.0377849417536371</c:v>
                </c:pt>
                <c:pt idx="4">
                  <c:v>4.2592832161899636</c:v>
                </c:pt>
                <c:pt idx="5">
                  <c:v>4.6219029608912274</c:v>
                </c:pt>
                <c:pt idx="6">
                  <c:v>4.2217271301339014</c:v>
                </c:pt>
              </c:numCache>
            </c:numRef>
          </c:val>
          <c:smooth val="1"/>
        </c:ser>
        <c:ser>
          <c:idx val="23"/>
          <c:order val="23"/>
          <c:tx>
            <c:strRef>
              <c:f>'HVL censored OffProtocol'!$A$174</c:f>
              <c:strCache>
                <c:ptCount val="1"/>
                <c:pt idx="0">
                  <c:v>07-003</c:v>
                </c:pt>
              </c:strCache>
            </c:strRef>
          </c:tx>
          <c:spPr>
            <a:ln w="19050">
              <a:solidFill>
                <a:schemeClr val="bg1">
                  <a:lumMod val="65000"/>
                </a:schemeClr>
              </a:solidFill>
              <a:prstDash val="dash"/>
            </a:ln>
          </c:spPr>
          <c:marker>
            <c:spPr>
              <a:ln>
                <a:solidFill>
                  <a:schemeClr val="tx1">
                    <a:lumMod val="50000"/>
                    <a:lumOff val="50000"/>
                  </a:schemeClr>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OffProtocol'!$C$174:$I$174</c:f>
              <c:numCache>
                <c:formatCode>General</c:formatCode>
                <c:ptCount val="7"/>
                <c:pt idx="0">
                  <c:v>4.7203660610779874</c:v>
                </c:pt>
                <c:pt idx="1">
                  <c:v>4.2294770588731634</c:v>
                </c:pt>
                <c:pt idx="2">
                  <c:v>4.1309445680446766</c:v>
                </c:pt>
                <c:pt idx="3">
                  <c:v>4.2462276777673136</c:v>
                </c:pt>
                <c:pt idx="4">
                  <c:v>4.0324978828571103</c:v>
                </c:pt>
                <c:pt idx="5">
                  <c:v>4.1849184535524593</c:v>
                </c:pt>
                <c:pt idx="6">
                  <c:v>4.23396013849477</c:v>
                </c:pt>
              </c:numCache>
            </c:numRef>
          </c:val>
          <c:smooth val="1"/>
        </c:ser>
        <c:ser>
          <c:idx val="24"/>
          <c:order val="24"/>
          <c:tx>
            <c:strRef>
              <c:f>'HVL censored OffProtocol'!$A$175</c:f>
              <c:strCache>
                <c:ptCount val="1"/>
                <c:pt idx="0">
                  <c:v>10-001</c:v>
                </c:pt>
              </c:strCache>
            </c:strRef>
          </c:tx>
          <c:spPr>
            <a:ln w="19050">
              <a:solidFill>
                <a:schemeClr val="tx1">
                  <a:lumMod val="65000"/>
                  <a:lumOff val="35000"/>
                </a:schemeClr>
              </a:solidFill>
              <a:prstDash val="dash"/>
            </a:ln>
          </c:spPr>
          <c:marker>
            <c:spPr>
              <a:solidFill>
                <a:schemeClr val="tx1">
                  <a:lumMod val="65000"/>
                  <a:lumOff val="35000"/>
                </a:schemeClr>
              </a:solidFill>
              <a:ln>
                <a:solidFill>
                  <a:schemeClr val="tx1">
                    <a:lumMod val="50000"/>
                    <a:lumOff val="50000"/>
                  </a:schemeClr>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OffProtocol'!$C$175:$I$175</c:f>
              <c:numCache>
                <c:formatCode>General</c:formatCode>
                <c:ptCount val="7"/>
                <c:pt idx="0">
                  <c:v>4.1434207851299361</c:v>
                </c:pt>
                <c:pt idx="1">
                  <c:v>3.833402129231855</c:v>
                </c:pt>
                <c:pt idx="2">
                  <c:v>3.8434196652049182</c:v>
                </c:pt>
                <c:pt idx="3">
                  <c:v>4.1999744625304869</c:v>
                </c:pt>
                <c:pt idx="4">
                  <c:v>3.953421399681035</c:v>
                </c:pt>
                <c:pt idx="5">
                  <c:v>4.2834369245277761</c:v>
                </c:pt>
                <c:pt idx="6">
                  <c:v>3.8234090148925439</c:v>
                </c:pt>
              </c:numCache>
            </c:numRef>
          </c:val>
          <c:smooth val="1"/>
        </c:ser>
        <c:ser>
          <c:idx val="25"/>
          <c:order val="25"/>
          <c:tx>
            <c:strRef>
              <c:f>'HVL censored OffProtocol'!$A$176</c:f>
              <c:strCache>
                <c:ptCount val="1"/>
                <c:pt idx="0">
                  <c:v>01-017</c:v>
                </c:pt>
              </c:strCache>
            </c:strRef>
          </c:tx>
          <c:spPr>
            <a:ln w="19050">
              <a:solidFill>
                <a:schemeClr val="tx1"/>
              </a:solidFill>
            </a:ln>
          </c:spPr>
          <c:marker>
            <c:symbol val="diamond"/>
            <c:size val="5"/>
            <c:spPr>
              <a:solidFill>
                <a:schemeClr val="tx1"/>
              </a:solidFill>
              <a:ln>
                <a:solidFill>
                  <a:schemeClr val="tx1"/>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OffProtocol'!$C$176:$J$176</c:f>
              <c:numCache>
                <c:formatCode>General</c:formatCode>
                <c:ptCount val="8"/>
                <c:pt idx="0">
                  <c:v>4.6389283213090167</c:v>
                </c:pt>
                <c:pt idx="1">
                  <c:v>4.4840434587459086</c:v>
                </c:pt>
                <c:pt idx="2">
                  <c:v>4.5817335377010782</c:v>
                </c:pt>
                <c:pt idx="5">
                  <c:v>4.5628992633333034</c:v>
                </c:pt>
                <c:pt idx="7">
                  <c:v>4.6486819527004961</c:v>
                </c:pt>
              </c:numCache>
            </c:numRef>
          </c:val>
          <c:smooth val="1"/>
        </c:ser>
        <c:ser>
          <c:idx val="26"/>
          <c:order val="26"/>
          <c:tx>
            <c:strRef>
              <c:f>'HVL censored OffProtocol'!$A$177</c:f>
              <c:strCache>
                <c:ptCount val="1"/>
                <c:pt idx="0">
                  <c:v>01-037</c:v>
                </c:pt>
              </c:strCache>
            </c:strRef>
          </c:tx>
          <c:spPr>
            <a:ln w="19050">
              <a:solidFill>
                <a:schemeClr val="tx1">
                  <a:lumMod val="65000"/>
                  <a:lumOff val="35000"/>
                </a:schemeClr>
              </a:solidFill>
            </a:ln>
          </c:spPr>
          <c:marker>
            <c:symbol val="diamond"/>
            <c:size val="5"/>
            <c:spPr>
              <a:solidFill>
                <a:schemeClr val="tx1">
                  <a:lumMod val="65000"/>
                  <a:lumOff val="35000"/>
                </a:schemeClr>
              </a:solidFill>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OffProtocol'!$C$177:$K$177</c:f>
              <c:numCache>
                <c:formatCode>General</c:formatCode>
                <c:ptCount val="9"/>
                <c:pt idx="0">
                  <c:v>4.4846983530240001</c:v>
                </c:pt>
                <c:pt idx="1">
                  <c:v>4.507869358892675</c:v>
                </c:pt>
                <c:pt idx="2">
                  <c:v>4.35071308475223</c:v>
                </c:pt>
                <c:pt idx="3">
                  <c:v>4.16554107672237</c:v>
                </c:pt>
                <c:pt idx="4">
                  <c:v>4.1454139651678803</c:v>
                </c:pt>
                <c:pt idx="6">
                  <c:v>4.1300119496719008</c:v>
                </c:pt>
                <c:pt idx="7">
                  <c:v>4.2047709362855157</c:v>
                </c:pt>
                <c:pt idx="8">
                  <c:v>4.4561685816676304</c:v>
                </c:pt>
              </c:numCache>
            </c:numRef>
          </c:val>
          <c:smooth val="1"/>
        </c:ser>
        <c:ser>
          <c:idx val="27"/>
          <c:order val="27"/>
          <c:tx>
            <c:strRef>
              <c:f>'HVL censored OffProtocol'!$A$178</c:f>
              <c:strCache>
                <c:ptCount val="1"/>
                <c:pt idx="0">
                  <c:v>01-041</c:v>
                </c:pt>
              </c:strCache>
            </c:strRef>
          </c:tx>
          <c:spPr>
            <a:ln w="19050">
              <a:prstDash val="sysDash"/>
            </a:ln>
          </c:spP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OffProtocol'!$C$178:$K$178</c:f>
              <c:numCache>
                <c:formatCode>General</c:formatCode>
                <c:ptCount val="9"/>
                <c:pt idx="0">
                  <c:v>3.1258064581395271</c:v>
                </c:pt>
                <c:pt idx="1">
                  <c:v>3.369772288596963</c:v>
                </c:pt>
                <c:pt idx="2">
                  <c:v>3.519434194913702</c:v>
                </c:pt>
                <c:pt idx="3">
                  <c:v>3.537693194367391</c:v>
                </c:pt>
                <c:pt idx="4">
                  <c:v>3.72353776153206</c:v>
                </c:pt>
                <c:pt idx="5">
                  <c:v>3.6618126855372601</c:v>
                </c:pt>
                <c:pt idx="6">
                  <c:v>4.7778616241762419</c:v>
                </c:pt>
                <c:pt idx="7">
                  <c:v>4.0513454993365379</c:v>
                </c:pt>
                <c:pt idx="8">
                  <c:v>3.7044079273868409</c:v>
                </c:pt>
              </c:numCache>
            </c:numRef>
          </c:val>
          <c:smooth val="1"/>
        </c:ser>
        <c:ser>
          <c:idx val="28"/>
          <c:order val="28"/>
          <c:tx>
            <c:strRef>
              <c:f>'HVL censored OffProtocol'!$A$179</c:f>
              <c:strCache>
                <c:ptCount val="1"/>
                <c:pt idx="0">
                  <c:v>02-004</c:v>
                </c:pt>
              </c:strCache>
            </c:strRef>
          </c:tx>
          <c:spPr>
            <a:ln w="19050">
              <a:solidFill>
                <a:schemeClr val="tx1">
                  <a:lumMod val="75000"/>
                  <a:lumOff val="25000"/>
                </a:schemeClr>
              </a:solidFill>
            </a:ln>
          </c:spPr>
          <c:marker>
            <c:symbol val="circle"/>
            <c:size val="5"/>
            <c:spPr>
              <a:ln>
                <a:solidFill>
                  <a:schemeClr val="tx1">
                    <a:lumMod val="75000"/>
                    <a:lumOff val="25000"/>
                  </a:schemeClr>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OffProtocol'!$C$179:$K$179</c:f>
              <c:numCache>
                <c:formatCode>General</c:formatCode>
                <c:ptCount val="9"/>
                <c:pt idx="0">
                  <c:v>3.1215598441875012</c:v>
                </c:pt>
                <c:pt idx="1">
                  <c:v>2.795880017344075</c:v>
                </c:pt>
                <c:pt idx="2">
                  <c:v>2.4377505628203879</c:v>
                </c:pt>
                <c:pt idx="3">
                  <c:v>3.2016701796465821</c:v>
                </c:pt>
                <c:pt idx="4">
                  <c:v>3.0944711286416449</c:v>
                </c:pt>
                <c:pt idx="5">
                  <c:v>2.8337843746564801</c:v>
                </c:pt>
                <c:pt idx="6">
                  <c:v>2.5327543789924971</c:v>
                </c:pt>
                <c:pt idx="7">
                  <c:v>2.8325089127062362</c:v>
                </c:pt>
                <c:pt idx="8">
                  <c:v>3.055378331375</c:v>
                </c:pt>
              </c:numCache>
            </c:numRef>
          </c:val>
          <c:smooth val="1"/>
        </c:ser>
        <c:ser>
          <c:idx val="29"/>
          <c:order val="29"/>
          <c:tx>
            <c:strRef>
              <c:f>'HVL censored OffProtocol'!$A$180</c:f>
              <c:strCache>
                <c:ptCount val="1"/>
                <c:pt idx="0">
                  <c:v>02-007</c:v>
                </c:pt>
              </c:strCache>
            </c:strRef>
          </c:tx>
          <c:spPr>
            <a:ln w="19050">
              <a:solidFill>
                <a:schemeClr val="bg1">
                  <a:lumMod val="65000"/>
                </a:schemeClr>
              </a:solidFill>
            </a:ln>
          </c:spPr>
          <c:marker>
            <c:spPr>
              <a:ln>
                <a:solidFill>
                  <a:schemeClr val="bg1">
                    <a:lumMod val="50000"/>
                  </a:schemeClr>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OffProtocol'!$C$180:$K$180</c:f>
              <c:numCache>
                <c:formatCode>General</c:formatCode>
                <c:ptCount val="9"/>
                <c:pt idx="0">
                  <c:v>3.877486528069602</c:v>
                </c:pt>
                <c:pt idx="1">
                  <c:v>3.5632437011403981</c:v>
                </c:pt>
                <c:pt idx="2">
                  <c:v>3.9626060729241268</c:v>
                </c:pt>
                <c:pt idx="3">
                  <c:v>4.1110607820698197</c:v>
                </c:pt>
                <c:pt idx="4">
                  <c:v>4.3427778673872428</c:v>
                </c:pt>
                <c:pt idx="5">
                  <c:v>4.0676287167282457</c:v>
                </c:pt>
                <c:pt idx="6">
                  <c:v>4.3031312325107596</c:v>
                </c:pt>
                <c:pt idx="7">
                  <c:v>4.4743765445397647</c:v>
                </c:pt>
                <c:pt idx="8">
                  <c:v>4.4324401229427899</c:v>
                </c:pt>
              </c:numCache>
            </c:numRef>
          </c:val>
          <c:smooth val="1"/>
        </c:ser>
        <c:ser>
          <c:idx val="30"/>
          <c:order val="30"/>
          <c:tx>
            <c:strRef>
              <c:f>'HVL censored OffProtocol'!$A$181</c:f>
              <c:strCache>
                <c:ptCount val="1"/>
                <c:pt idx="0">
                  <c:v>03-006</c:v>
                </c:pt>
              </c:strCache>
            </c:strRef>
          </c:tx>
          <c:spPr>
            <a:ln w="19050">
              <a:solidFill>
                <a:schemeClr val="tx1"/>
              </a:solidFill>
              <a:prstDash val="sysDash"/>
            </a:ln>
          </c:spPr>
          <c:marker>
            <c:symbol val="square"/>
            <c:size val="5"/>
            <c:spPr>
              <a:solidFill>
                <a:schemeClr val="tx1"/>
              </a:solidFill>
              <a:ln>
                <a:solidFill>
                  <a:schemeClr val="tx1"/>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OffProtocol'!$C$181:$K$181</c:f>
              <c:numCache>
                <c:formatCode>General</c:formatCode>
                <c:ptCount val="9"/>
                <c:pt idx="0">
                  <c:v>4.1327078448554451</c:v>
                </c:pt>
                <c:pt idx="1">
                  <c:v>4.1474908207933137</c:v>
                </c:pt>
                <c:pt idx="2">
                  <c:v>4.1052035157103406</c:v>
                </c:pt>
                <c:pt idx="3">
                  <c:v>3.82529626443096</c:v>
                </c:pt>
                <c:pt idx="4">
                  <c:v>4.2001662463631071</c:v>
                </c:pt>
                <c:pt idx="5">
                  <c:v>4.1789481851168011</c:v>
                </c:pt>
                <c:pt idx="6">
                  <c:v>4.1565188647470244</c:v>
                </c:pt>
                <c:pt idx="7">
                  <c:v>3.8919275342206752</c:v>
                </c:pt>
                <c:pt idx="8">
                  <c:v>3.9692294798626429</c:v>
                </c:pt>
              </c:numCache>
            </c:numRef>
          </c:val>
          <c:smooth val="1"/>
        </c:ser>
        <c:ser>
          <c:idx val="31"/>
          <c:order val="31"/>
          <c:tx>
            <c:strRef>
              <c:f>'HVL censored OffProtocol'!$A$182</c:f>
              <c:strCache>
                <c:ptCount val="1"/>
                <c:pt idx="0">
                  <c:v>03-008</c:v>
                </c:pt>
              </c:strCache>
            </c:strRef>
          </c:tx>
          <c:spPr>
            <a:ln w="19050"/>
          </c:spPr>
          <c:marker>
            <c:symbol val="square"/>
            <c:size val="5"/>
            <c:spPr>
              <a:solidFill>
                <a:schemeClr val="tx1">
                  <a:lumMod val="50000"/>
                  <a:lumOff val="50000"/>
                </a:schemeClr>
              </a:solidFill>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OffProtocol'!$C$182:$K$182</c:f>
              <c:numCache>
                <c:formatCode>General</c:formatCode>
                <c:ptCount val="9"/>
                <c:pt idx="0">
                  <c:v>3.909342038361308</c:v>
                </c:pt>
                <c:pt idx="1">
                  <c:v>3.5238764756381311</c:v>
                </c:pt>
                <c:pt idx="2">
                  <c:v>4.2720969987707944</c:v>
                </c:pt>
                <c:pt idx="3">
                  <c:v>3.8133808067338562</c:v>
                </c:pt>
                <c:pt idx="4">
                  <c:v>3.3338501451025451</c:v>
                </c:pt>
                <c:pt idx="5">
                  <c:v>3.6135247028536521</c:v>
                </c:pt>
                <c:pt idx="6">
                  <c:v>3.6514718521990419</c:v>
                </c:pt>
                <c:pt idx="7">
                  <c:v>2.7307822756663902</c:v>
                </c:pt>
                <c:pt idx="8">
                  <c:v>3.6367886890343741</c:v>
                </c:pt>
              </c:numCache>
            </c:numRef>
          </c:val>
          <c:smooth val="1"/>
        </c:ser>
        <c:ser>
          <c:idx val="32"/>
          <c:order val="32"/>
          <c:tx>
            <c:strRef>
              <c:f>'HVL censored OffProtocol'!$A$183</c:f>
              <c:strCache>
                <c:ptCount val="1"/>
                <c:pt idx="0">
                  <c:v>04-002</c:v>
                </c:pt>
              </c:strCache>
            </c:strRef>
          </c:tx>
          <c:spPr>
            <a:ln w="19050"/>
          </c:spPr>
          <c:marker>
            <c:spPr>
              <a:ln>
                <a:solidFill>
                  <a:schemeClr val="tx1"/>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OffProtocol'!$C$183:$K$183</c:f>
              <c:numCache>
                <c:formatCode>General</c:formatCode>
                <c:ptCount val="9"/>
                <c:pt idx="0">
                  <c:v>4.1531133315106086</c:v>
                </c:pt>
                <c:pt idx="1">
                  <c:v>3.8247764624755458</c:v>
                </c:pt>
                <c:pt idx="2">
                  <c:v>4.1286254048759474</c:v>
                </c:pt>
                <c:pt idx="3">
                  <c:v>4.3247144765606649</c:v>
                </c:pt>
                <c:pt idx="4">
                  <c:v>4.4881274962474587</c:v>
                </c:pt>
                <c:pt idx="5">
                  <c:v>4.3884209406611703</c:v>
                </c:pt>
                <c:pt idx="6">
                  <c:v>4.703274177996601</c:v>
                </c:pt>
                <c:pt idx="7">
                  <c:v>4.5228483436025329</c:v>
                </c:pt>
                <c:pt idx="8">
                  <c:v>4.7786142509412493</c:v>
                </c:pt>
              </c:numCache>
            </c:numRef>
          </c:val>
          <c:smooth val="1"/>
        </c:ser>
        <c:ser>
          <c:idx val="33"/>
          <c:order val="33"/>
          <c:tx>
            <c:strRef>
              <c:f>'HVL censored OffProtocol'!$A$184</c:f>
              <c:strCache>
                <c:ptCount val="1"/>
                <c:pt idx="0">
                  <c:v>05-001</c:v>
                </c:pt>
              </c:strCache>
            </c:strRef>
          </c:tx>
          <c:spPr>
            <a:ln w="19050">
              <a:prstDash val="lgDash"/>
            </a:ln>
          </c:spPr>
          <c:marker>
            <c:symbol val="diamond"/>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OffProtocol'!$C$184:$K$184</c:f>
              <c:numCache>
                <c:formatCode>General</c:formatCode>
                <c:ptCount val="9"/>
                <c:pt idx="0">
                  <c:v>4.4966114177171699</c:v>
                </c:pt>
                <c:pt idx="1">
                  <c:v>4.4568365169666704</c:v>
                </c:pt>
                <c:pt idx="2">
                  <c:v>4.766130166259126</c:v>
                </c:pt>
                <c:pt idx="3">
                  <c:v>4.2219355998280017</c:v>
                </c:pt>
                <c:pt idx="4">
                  <c:v>4.2688352899965833</c:v>
                </c:pt>
                <c:pt idx="5">
                  <c:v>4.844265879540937</c:v>
                </c:pt>
                <c:pt idx="6">
                  <c:v>4.4254853107080292</c:v>
                </c:pt>
                <c:pt idx="7">
                  <c:v>4.1684090835196299</c:v>
                </c:pt>
                <c:pt idx="8">
                  <c:v>4.8481891169913967</c:v>
                </c:pt>
              </c:numCache>
            </c:numRef>
          </c:val>
          <c:smooth val="1"/>
        </c:ser>
        <c:ser>
          <c:idx val="34"/>
          <c:order val="34"/>
          <c:tx>
            <c:strRef>
              <c:f>'HVL censored OffProtocol'!$A$185</c:f>
              <c:strCache>
                <c:ptCount val="1"/>
                <c:pt idx="0">
                  <c:v>09-004</c:v>
                </c:pt>
              </c:strCache>
            </c:strRef>
          </c:tx>
          <c:spPr>
            <a:ln w="19050">
              <a:solidFill>
                <a:schemeClr val="tx1"/>
              </a:solidFill>
              <a:prstDash val="sysDash"/>
            </a:ln>
          </c:spPr>
          <c:marker>
            <c:symbol val="circle"/>
            <c:size val="5"/>
            <c:spPr>
              <a:ln>
                <a:solidFill>
                  <a:schemeClr val="tx1"/>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OffProtocol'!$C$185:$K$185</c:f>
              <c:numCache>
                <c:formatCode>General</c:formatCode>
                <c:ptCount val="9"/>
                <c:pt idx="0">
                  <c:v>2.6748611407378111</c:v>
                </c:pt>
                <c:pt idx="1">
                  <c:v>2.8129133566428561</c:v>
                </c:pt>
                <c:pt idx="2">
                  <c:v>2.9211660506377402</c:v>
                </c:pt>
                <c:pt idx="3">
                  <c:v>3.022840610876528</c:v>
                </c:pt>
                <c:pt idx="4">
                  <c:v>3.560145839849048</c:v>
                </c:pt>
                <c:pt idx="5">
                  <c:v>3.211654400553182</c:v>
                </c:pt>
                <c:pt idx="6">
                  <c:v>3.810165284543146</c:v>
                </c:pt>
                <c:pt idx="7">
                  <c:v>3.3412366232386921</c:v>
                </c:pt>
                <c:pt idx="8">
                  <c:v>3.8875610409300099</c:v>
                </c:pt>
              </c:numCache>
            </c:numRef>
          </c:val>
          <c:smooth val="1"/>
        </c:ser>
        <c:ser>
          <c:idx val="35"/>
          <c:order val="35"/>
          <c:tx>
            <c:strRef>
              <c:f>'HVL censored OffProtocol'!$A$186</c:f>
              <c:strCache>
                <c:ptCount val="1"/>
                <c:pt idx="0">
                  <c:v>09-013</c:v>
                </c:pt>
              </c:strCache>
            </c:strRef>
          </c:tx>
          <c:spPr>
            <a:ln w="19050">
              <a:solidFill>
                <a:schemeClr val="tx1"/>
              </a:solidFill>
            </a:ln>
          </c:spPr>
          <c:marker>
            <c:symbol val="triangle"/>
            <c:size val="5"/>
            <c:spPr>
              <a:solidFill>
                <a:schemeClr val="tx1"/>
              </a:solidFill>
              <a:ln>
                <a:solidFill>
                  <a:schemeClr val="tx1"/>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OffProtocol'!$C$186:$K$186</c:f>
              <c:numCache>
                <c:formatCode>General</c:formatCode>
                <c:ptCount val="9"/>
                <c:pt idx="0">
                  <c:v>3.6458151182966421</c:v>
                </c:pt>
                <c:pt idx="1">
                  <c:v>4.0501476580203004</c:v>
                </c:pt>
                <c:pt idx="2">
                  <c:v>3.9627480533586379</c:v>
                </c:pt>
                <c:pt idx="3">
                  <c:v>4.1322917159668018</c:v>
                </c:pt>
                <c:pt idx="4">
                  <c:v>4.2686949535621768</c:v>
                </c:pt>
                <c:pt idx="5">
                  <c:v>4.341632335778054</c:v>
                </c:pt>
                <c:pt idx="6">
                  <c:v>4.2177733774014916</c:v>
                </c:pt>
                <c:pt idx="7">
                  <c:v>4.4650406353838497</c:v>
                </c:pt>
                <c:pt idx="8">
                  <c:v>4.2647234009019996</c:v>
                </c:pt>
              </c:numCache>
            </c:numRef>
          </c:val>
          <c:smooth val="1"/>
        </c:ser>
        <c:ser>
          <c:idx val="36"/>
          <c:order val="36"/>
          <c:tx>
            <c:strRef>
              <c:f>'HVL censored OffProtocol'!$A$187</c:f>
              <c:strCache>
                <c:ptCount val="1"/>
                <c:pt idx="0">
                  <c:v>10-006</c:v>
                </c:pt>
              </c:strCache>
            </c:strRef>
          </c:tx>
          <c:spPr>
            <a:ln w="19050">
              <a:solidFill>
                <a:schemeClr val="tx1">
                  <a:lumMod val="50000"/>
                  <a:lumOff val="50000"/>
                </a:schemeClr>
              </a:solidFill>
              <a:prstDash val="lgDash"/>
            </a:ln>
          </c:spPr>
          <c:marker>
            <c:symbol val="square"/>
            <c:size val="5"/>
            <c:spPr>
              <a:solidFill>
                <a:schemeClr val="tx1"/>
              </a:solidFill>
              <a:ln>
                <a:solidFill>
                  <a:schemeClr val="tx1">
                    <a:lumMod val="50000"/>
                    <a:lumOff val="50000"/>
                  </a:schemeClr>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OffProtocol'!$C$187:$K$187</c:f>
              <c:numCache>
                <c:formatCode>General</c:formatCode>
                <c:ptCount val="9"/>
                <c:pt idx="0">
                  <c:v>3.0334237554869499</c:v>
                </c:pt>
                <c:pt idx="1">
                  <c:v>3.7834032811225629</c:v>
                </c:pt>
                <c:pt idx="2">
                  <c:v>3.9634100156802292</c:v>
                </c:pt>
                <c:pt idx="3">
                  <c:v>3.223495940962394</c:v>
                </c:pt>
                <c:pt idx="4">
                  <c:v>3.733438027091061</c:v>
                </c:pt>
                <c:pt idx="5">
                  <c:v>3.6234560480699329</c:v>
                </c:pt>
                <c:pt idx="6">
                  <c:v>3.6634182122526799</c:v>
                </c:pt>
                <c:pt idx="7">
                  <c:v>3.8434196652049182</c:v>
                </c:pt>
                <c:pt idx="8">
                  <c:v>3.2432861460834461</c:v>
                </c:pt>
              </c:numCache>
            </c:numRef>
          </c:val>
          <c:smooth val="1"/>
        </c:ser>
        <c:ser>
          <c:idx val="37"/>
          <c:order val="37"/>
          <c:tx>
            <c:strRef>
              <c:f>'HVL censored OffProtocol'!$A$188</c:f>
              <c:strCache>
                <c:ptCount val="1"/>
                <c:pt idx="0">
                  <c:v>12-004</c:v>
                </c:pt>
              </c:strCache>
            </c:strRef>
          </c:tx>
          <c:spPr>
            <a:ln w="19050">
              <a:solidFill>
                <a:schemeClr val="bg1">
                  <a:lumMod val="50000"/>
                </a:schemeClr>
              </a:solidFill>
              <a:prstDash val="dash"/>
            </a:ln>
          </c:spPr>
          <c:marker>
            <c:symbol val="circle"/>
            <c:size val="5"/>
            <c:spPr>
              <a:solidFill>
                <a:schemeClr val="bg1"/>
              </a:solidFill>
              <a:ln>
                <a:solidFill>
                  <a:schemeClr val="bg1">
                    <a:lumMod val="50000"/>
                  </a:schemeClr>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OffProtocol'!$C$188:$K$188</c:f>
              <c:numCache>
                <c:formatCode>General</c:formatCode>
                <c:ptCount val="9"/>
                <c:pt idx="0">
                  <c:v>2.5224442335063202</c:v>
                </c:pt>
                <c:pt idx="1">
                  <c:v>2.195899652409234</c:v>
                </c:pt>
                <c:pt idx="2">
                  <c:v>2.307496037913213</c:v>
                </c:pt>
                <c:pt idx="3">
                  <c:v>2.531478917042254</c:v>
                </c:pt>
                <c:pt idx="4">
                  <c:v>2.5622928644564751</c:v>
                </c:pt>
                <c:pt idx="5">
                  <c:v>2.5526682161121932</c:v>
                </c:pt>
                <c:pt idx="6">
                  <c:v>2.5751878449276608</c:v>
                </c:pt>
                <c:pt idx="7">
                  <c:v>2.7944880466591702</c:v>
                </c:pt>
                <c:pt idx="8">
                  <c:v>2.46686762035411</c:v>
                </c:pt>
              </c:numCache>
            </c:numRef>
          </c:val>
          <c:smooth val="1"/>
        </c:ser>
        <c:ser>
          <c:idx val="38"/>
          <c:order val="38"/>
          <c:tx>
            <c:strRef>
              <c:f>'HVL censored OffProtocol'!$A$189</c:f>
              <c:strCache>
                <c:ptCount val="1"/>
                <c:pt idx="0">
                  <c:v>12-026</c:v>
                </c:pt>
              </c:strCache>
            </c:strRef>
          </c:tx>
          <c:spPr>
            <a:ln w="19050">
              <a:solidFill>
                <a:schemeClr val="tx1">
                  <a:lumMod val="85000"/>
                  <a:lumOff val="15000"/>
                </a:schemeClr>
              </a:solidFill>
            </a:ln>
          </c:spPr>
          <c:marker>
            <c:symbol val="triangle"/>
            <c:size val="5"/>
            <c:spPr>
              <a:solidFill>
                <a:schemeClr val="bg1"/>
              </a:solidFill>
              <a:ln>
                <a:solidFill>
                  <a:schemeClr val="tx1">
                    <a:lumMod val="85000"/>
                    <a:lumOff val="15000"/>
                  </a:schemeClr>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OffProtocol'!$C$189:$K$189</c:f>
              <c:numCache>
                <c:formatCode>General</c:formatCode>
                <c:ptCount val="9"/>
                <c:pt idx="0">
                  <c:v>4.07232343829304</c:v>
                </c:pt>
                <c:pt idx="1">
                  <c:v>4.116607743988248</c:v>
                </c:pt>
                <c:pt idx="2">
                  <c:v>2.8182258936139561</c:v>
                </c:pt>
                <c:pt idx="3">
                  <c:v>4.0001736830584651</c:v>
                </c:pt>
                <c:pt idx="4">
                  <c:v>3.7323937598229682</c:v>
                </c:pt>
                <c:pt idx="5">
                  <c:v>3.853211334503317</c:v>
                </c:pt>
                <c:pt idx="6">
                  <c:v>4.2298865292458867</c:v>
                </c:pt>
                <c:pt idx="7">
                  <c:v>4.4818437714183803</c:v>
                </c:pt>
                <c:pt idx="8">
                  <c:v>4.6041396177210787</c:v>
                </c:pt>
              </c:numCache>
            </c:numRef>
          </c:val>
          <c:smooth val="1"/>
        </c:ser>
        <c:ser>
          <c:idx val="39"/>
          <c:order val="39"/>
          <c:tx>
            <c:strRef>
              <c:f>'HVL censored OffProtocol'!$A$190</c:f>
              <c:strCache>
                <c:ptCount val="1"/>
                <c:pt idx="0">
                  <c:v>14-001</c:v>
                </c:pt>
              </c:strCache>
            </c:strRef>
          </c:tx>
          <c:spPr>
            <a:ln w="19050">
              <a:solidFill>
                <a:schemeClr val="tx1">
                  <a:lumMod val="50000"/>
                  <a:lumOff val="50000"/>
                </a:schemeClr>
              </a:solidFill>
              <a:prstDash val="sysDash"/>
            </a:ln>
          </c:spPr>
          <c:marker>
            <c:spPr>
              <a:solidFill>
                <a:schemeClr val="tx1">
                  <a:lumMod val="50000"/>
                  <a:lumOff val="50000"/>
                </a:schemeClr>
              </a:solidFill>
              <a:ln>
                <a:solidFill>
                  <a:schemeClr val="tx1">
                    <a:lumMod val="50000"/>
                    <a:lumOff val="50000"/>
                  </a:schemeClr>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OffProtocol'!$C$190:$K$190</c:f>
              <c:numCache>
                <c:formatCode>General</c:formatCode>
                <c:ptCount val="9"/>
                <c:pt idx="0">
                  <c:v>4.4113166040675464</c:v>
                </c:pt>
                <c:pt idx="1">
                  <c:v>4.0703334558530662</c:v>
                </c:pt>
                <c:pt idx="2">
                  <c:v>3.898725181589493</c:v>
                </c:pt>
                <c:pt idx="3">
                  <c:v>4.185938589826586</c:v>
                </c:pt>
                <c:pt idx="4">
                  <c:v>4.1855421548543781</c:v>
                </c:pt>
                <c:pt idx="5">
                  <c:v>4.2015882810735183</c:v>
                </c:pt>
                <c:pt idx="6">
                  <c:v>4.3463138470591156</c:v>
                </c:pt>
                <c:pt idx="7">
                  <c:v>4.5365079402769286</c:v>
                </c:pt>
                <c:pt idx="8">
                  <c:v>4.1694686978269386</c:v>
                </c:pt>
              </c:numCache>
            </c:numRef>
          </c:val>
          <c:smooth val="1"/>
        </c:ser>
        <c:ser>
          <c:idx val="40"/>
          <c:order val="40"/>
          <c:tx>
            <c:strRef>
              <c:f>'HVL censored OffProtocol'!$A$191</c:f>
              <c:strCache>
                <c:ptCount val="1"/>
                <c:pt idx="0">
                  <c:v>16-001</c:v>
                </c:pt>
              </c:strCache>
            </c:strRef>
          </c:tx>
          <c:spPr>
            <a:ln w="19050">
              <a:prstDash val="sysDash"/>
            </a:ln>
          </c:spPr>
          <c:marker>
            <c:symbol val="diamond"/>
            <c:size val="5"/>
            <c:spPr>
              <a:ln>
                <a:solidFill>
                  <a:schemeClr val="tx1"/>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OffProtocol'!$C$191:$K$191</c:f>
              <c:numCache>
                <c:formatCode>General</c:formatCode>
                <c:ptCount val="9"/>
                <c:pt idx="0">
                  <c:v>4.0057380426514237</c:v>
                </c:pt>
                <c:pt idx="1">
                  <c:v>4.1744087320731218</c:v>
                </c:pt>
                <c:pt idx="2">
                  <c:v>4.2465478177418197</c:v>
                </c:pt>
                <c:pt idx="3">
                  <c:v>4.2156111296128502</c:v>
                </c:pt>
                <c:pt idx="4">
                  <c:v>3.426998958756537</c:v>
                </c:pt>
                <c:pt idx="5">
                  <c:v>4.1954291424570629</c:v>
                </c:pt>
                <c:pt idx="6">
                  <c:v>4.1606485744361619</c:v>
                </c:pt>
                <c:pt idx="7">
                  <c:v>4.2311126290563514</c:v>
                </c:pt>
                <c:pt idx="8">
                  <c:v>4.2087368771144034</c:v>
                </c:pt>
              </c:numCache>
            </c:numRef>
          </c:val>
          <c:smooth val="1"/>
        </c:ser>
        <c:ser>
          <c:idx val="41"/>
          <c:order val="41"/>
          <c:tx>
            <c:strRef>
              <c:f>'HVL censored OffProtocol'!$A$192</c:f>
              <c:strCache>
                <c:ptCount val="1"/>
                <c:pt idx="0">
                  <c:v>17-003</c:v>
                </c:pt>
              </c:strCache>
            </c:strRef>
          </c:tx>
          <c:spPr>
            <a:ln w="19050">
              <a:solidFill>
                <a:schemeClr val="tx1"/>
              </a:solidFill>
              <a:prstDash val="dash"/>
            </a:ln>
          </c:spPr>
          <c:marker>
            <c:spPr>
              <a:ln>
                <a:solidFill>
                  <a:schemeClr val="tx1"/>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OffProtocol'!$C$192:$K$192</c:f>
              <c:numCache>
                <c:formatCode>General</c:formatCode>
                <c:ptCount val="9"/>
                <c:pt idx="0">
                  <c:v>3.8603380065709931</c:v>
                </c:pt>
                <c:pt idx="1">
                  <c:v>4.4099331233312951</c:v>
                </c:pt>
                <c:pt idx="2">
                  <c:v>4.1038037209559546</c:v>
                </c:pt>
                <c:pt idx="3">
                  <c:v>4.2648178230095342</c:v>
                </c:pt>
                <c:pt idx="4">
                  <c:v>4.1105897102992461</c:v>
                </c:pt>
                <c:pt idx="5">
                  <c:v>4.4440447959180771</c:v>
                </c:pt>
                <c:pt idx="6">
                  <c:v>4.2329961103921541</c:v>
                </c:pt>
                <c:pt idx="7">
                  <c:v>3.4216039268698282</c:v>
                </c:pt>
                <c:pt idx="8">
                  <c:v>4.5526682161121936</c:v>
                </c:pt>
              </c:numCache>
            </c:numRef>
          </c:val>
          <c:smooth val="0"/>
        </c:ser>
        <c:ser>
          <c:idx val="42"/>
          <c:order val="42"/>
          <c:tx>
            <c:strRef>
              <c:f>'HVL censored OffProtocol'!$A$193</c:f>
              <c:strCache>
                <c:ptCount val="1"/>
                <c:pt idx="0">
                  <c:v>21-003</c:v>
                </c:pt>
              </c:strCache>
            </c:strRef>
          </c:tx>
          <c:spPr>
            <a:ln w="19050">
              <a:solidFill>
                <a:schemeClr val="tx1"/>
              </a:solidFill>
            </a:ln>
          </c:spPr>
          <c:marker>
            <c:symbol val="circle"/>
            <c:size val="5"/>
            <c:spPr>
              <a:solidFill>
                <a:schemeClr val="bg1">
                  <a:lumMod val="95000"/>
                </a:schemeClr>
              </a:solidFill>
              <a:ln>
                <a:solidFill>
                  <a:schemeClr val="tx1"/>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OffProtocol'!$C$193:$K$193</c:f>
              <c:numCache>
                <c:formatCode>General</c:formatCode>
                <c:ptCount val="9"/>
                <c:pt idx="0">
                  <c:v>3.550717423469282</c:v>
                </c:pt>
                <c:pt idx="1">
                  <c:v>3.2482185611900749</c:v>
                </c:pt>
                <c:pt idx="2">
                  <c:v>3.3712526291249358</c:v>
                </c:pt>
                <c:pt idx="3">
                  <c:v>3.1115985248803941</c:v>
                </c:pt>
                <c:pt idx="4">
                  <c:v>3.1714339009430081</c:v>
                </c:pt>
                <c:pt idx="5">
                  <c:v>3.377124042346455</c:v>
                </c:pt>
                <c:pt idx="6">
                  <c:v>3.158663980813988</c:v>
                </c:pt>
                <c:pt idx="7">
                  <c:v>3.4014005407815442</c:v>
                </c:pt>
                <c:pt idx="8">
                  <c:v>3.3729120029701072</c:v>
                </c:pt>
              </c:numCache>
            </c:numRef>
          </c:val>
          <c:smooth val="1"/>
        </c:ser>
        <c:ser>
          <c:idx val="43"/>
          <c:order val="43"/>
          <c:tx>
            <c:strRef>
              <c:f>'HVL censored OffProtocol'!$A$194</c:f>
              <c:strCache>
                <c:ptCount val="1"/>
                <c:pt idx="0">
                  <c:v>22-002</c:v>
                </c:pt>
              </c:strCache>
            </c:strRef>
          </c:tx>
          <c:spPr>
            <a:ln w="19050">
              <a:solidFill>
                <a:schemeClr val="tx1">
                  <a:lumMod val="50000"/>
                  <a:lumOff val="50000"/>
                </a:schemeClr>
              </a:solidFill>
              <a:prstDash val="lgDash"/>
            </a:ln>
          </c:spPr>
          <c:marker>
            <c:symbol val="triangle"/>
            <c:size val="5"/>
            <c:spPr>
              <a:solidFill>
                <a:schemeClr val="tx1">
                  <a:lumMod val="50000"/>
                  <a:lumOff val="50000"/>
                </a:schemeClr>
              </a:solidFill>
              <a:ln>
                <a:solidFill>
                  <a:schemeClr val="tx1">
                    <a:lumMod val="50000"/>
                    <a:lumOff val="50000"/>
                  </a:schemeClr>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OffProtocol'!$C$194:$K$194</c:f>
              <c:numCache>
                <c:formatCode>General</c:formatCode>
                <c:ptCount val="9"/>
                <c:pt idx="0">
                  <c:v>5.038397593574282</c:v>
                </c:pt>
                <c:pt idx="1">
                  <c:v>5.4028286046635401</c:v>
                </c:pt>
                <c:pt idx="2">
                  <c:v>5.038397593574282</c:v>
                </c:pt>
                <c:pt idx="3">
                  <c:v>5.459196407798105</c:v>
                </c:pt>
                <c:pt idx="4">
                  <c:v>5.32564905091726</c:v>
                </c:pt>
                <c:pt idx="5">
                  <c:v>4.5934965158993668</c:v>
                </c:pt>
                <c:pt idx="6">
                  <c:v>5.3282552102107026</c:v>
                </c:pt>
                <c:pt idx="7">
                  <c:v>5.210238236161727</c:v>
                </c:pt>
                <c:pt idx="8">
                  <c:v>5.1181125475176632</c:v>
                </c:pt>
              </c:numCache>
            </c:numRef>
          </c:val>
          <c:smooth val="1"/>
        </c:ser>
        <c:ser>
          <c:idx val="44"/>
          <c:order val="44"/>
          <c:tx>
            <c:strRef>
              <c:f>'HVL censored OffProtocol'!$A$195</c:f>
              <c:strCache>
                <c:ptCount val="1"/>
                <c:pt idx="0">
                  <c:v>23-010</c:v>
                </c:pt>
              </c:strCache>
            </c:strRef>
          </c:tx>
          <c:spPr>
            <a:ln w="19050">
              <a:solidFill>
                <a:schemeClr val="bg1">
                  <a:lumMod val="50000"/>
                </a:schemeClr>
              </a:solidFill>
              <a:prstDash val="dashDot"/>
            </a:ln>
          </c:spPr>
          <c:marker>
            <c:symbol val="diamond"/>
            <c:size val="5"/>
            <c:spPr>
              <a:solidFill>
                <a:schemeClr val="tx1">
                  <a:lumMod val="50000"/>
                  <a:lumOff val="50000"/>
                </a:schemeClr>
              </a:solidFill>
              <a:ln>
                <a:solidFill>
                  <a:schemeClr val="tx1">
                    <a:lumMod val="50000"/>
                    <a:lumOff val="50000"/>
                  </a:schemeClr>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OffProtocol'!$C$195:$K$195</c:f>
              <c:numCache>
                <c:formatCode>General</c:formatCode>
                <c:ptCount val="9"/>
                <c:pt idx="0">
                  <c:v>3.5089335260500318</c:v>
                </c:pt>
                <c:pt idx="1">
                  <c:v>4.072102778885176</c:v>
                </c:pt>
                <c:pt idx="2">
                  <c:v>3.9233994661587159</c:v>
                </c:pt>
                <c:pt idx="3">
                  <c:v>4.2941795412924826</c:v>
                </c:pt>
                <c:pt idx="4">
                  <c:v>4.1346551422776487</c:v>
                </c:pt>
                <c:pt idx="5">
                  <c:v>4.5155294493748617</c:v>
                </c:pt>
                <c:pt idx="6">
                  <c:v>4.6278367697324132</c:v>
                </c:pt>
                <c:pt idx="7">
                  <c:v>4.9521625742144622</c:v>
                </c:pt>
                <c:pt idx="8">
                  <c:v>4.4604618267265996</c:v>
                </c:pt>
              </c:numCache>
            </c:numRef>
          </c:val>
          <c:smooth val="1"/>
        </c:ser>
        <c:dLbls>
          <c:showLegendKey val="0"/>
          <c:showVal val="0"/>
          <c:showCatName val="0"/>
          <c:showSerName val="0"/>
          <c:showPercent val="0"/>
          <c:showBubbleSize val="0"/>
        </c:dLbls>
        <c:marker val="1"/>
        <c:smooth val="0"/>
        <c:axId val="131113344"/>
        <c:axId val="131115648"/>
      </c:lineChart>
      <c:catAx>
        <c:axId val="131113344"/>
        <c:scaling>
          <c:orientation val="minMax"/>
        </c:scaling>
        <c:delete val="0"/>
        <c:axPos val="b"/>
        <c:title>
          <c:tx>
            <c:rich>
              <a:bodyPr/>
              <a:lstStyle/>
              <a:p>
                <a:pPr>
                  <a:defRPr/>
                </a:pPr>
                <a:r>
                  <a:rPr lang="en-US"/>
                  <a:t>Time (Weeks)</a:t>
                </a:r>
              </a:p>
            </c:rich>
          </c:tx>
          <c:layout/>
          <c:overlay val="0"/>
        </c:title>
        <c:numFmt formatCode="General" sourceLinked="1"/>
        <c:majorTickMark val="out"/>
        <c:minorTickMark val="none"/>
        <c:tickLblPos val="nextTo"/>
        <c:spPr>
          <a:ln w="12700">
            <a:solidFill>
              <a:schemeClr val="tx1"/>
            </a:solidFill>
          </a:ln>
        </c:spPr>
        <c:crossAx val="131115648"/>
        <c:crosses val="autoZero"/>
        <c:auto val="1"/>
        <c:lblAlgn val="ctr"/>
        <c:lblOffset val="100"/>
        <c:noMultiLvlLbl val="0"/>
      </c:catAx>
      <c:valAx>
        <c:axId val="131115648"/>
        <c:scaling>
          <c:orientation val="minMax"/>
          <c:max val="6"/>
          <c:min val="1"/>
        </c:scaling>
        <c:delete val="0"/>
        <c:axPos val="l"/>
        <c:title>
          <c:tx>
            <c:rich>
              <a:bodyPr rot="-5400000" vert="horz"/>
              <a:lstStyle/>
              <a:p>
                <a:pPr>
                  <a:defRPr/>
                </a:pPr>
                <a:r>
                  <a:rPr lang="en-US" dirty="0"/>
                  <a:t>HIV Viral Load </a:t>
                </a:r>
                <a:endParaRPr lang="en-US" dirty="0" smtClean="0"/>
              </a:p>
              <a:p>
                <a:pPr>
                  <a:defRPr/>
                </a:pPr>
                <a:r>
                  <a:rPr lang="en-US" dirty="0" smtClean="0"/>
                  <a:t>(</a:t>
                </a:r>
                <a:r>
                  <a:rPr lang="en-US" dirty="0"/>
                  <a:t>Log</a:t>
                </a:r>
                <a:r>
                  <a:rPr lang="en-US" baseline="-25000" dirty="0"/>
                  <a:t>10 </a:t>
                </a:r>
                <a:r>
                  <a:rPr lang="en-US" dirty="0"/>
                  <a:t>copies/mL)</a:t>
                </a:r>
              </a:p>
            </c:rich>
          </c:tx>
          <c:layout>
            <c:manualLayout>
              <c:xMode val="edge"/>
              <c:yMode val="edge"/>
              <c:x val="5.0346900273934701E-2"/>
              <c:y val="0.170235175249112"/>
            </c:manualLayout>
          </c:layout>
          <c:overlay val="0"/>
        </c:title>
        <c:numFmt formatCode="General" sourceLinked="1"/>
        <c:majorTickMark val="out"/>
        <c:minorTickMark val="none"/>
        <c:tickLblPos val="nextTo"/>
        <c:spPr>
          <a:ln w="12700">
            <a:solidFill>
              <a:schemeClr val="tx1"/>
            </a:solidFill>
          </a:ln>
        </c:spPr>
        <c:crossAx val="131113344"/>
        <c:crosses val="autoZero"/>
        <c:crossBetween val="between"/>
        <c:majorUnit val="1"/>
      </c:valAx>
    </c:plotArea>
    <c:plotVisOnly val="1"/>
    <c:dispBlanksAs val="span"/>
    <c:showDLblsOverMax val="0"/>
  </c:chart>
  <c:txPr>
    <a:bodyPr/>
    <a:lstStyle/>
    <a:p>
      <a:pPr>
        <a:defRPr sz="1200">
          <a:latin typeface="Arial"/>
          <a:cs typeface="Aria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0"/>
    <c:plotArea>
      <c:layout>
        <c:manualLayout>
          <c:layoutTarget val="inner"/>
          <c:xMode val="edge"/>
          <c:yMode val="edge"/>
          <c:x val="0.18742206950093501"/>
          <c:y val="3.2560484732465603E-2"/>
          <c:w val="0.77438475678281604"/>
          <c:h val="0.72848173564760599"/>
        </c:manualLayout>
      </c:layout>
      <c:lineChart>
        <c:grouping val="standard"/>
        <c:varyColors val="0"/>
        <c:ser>
          <c:idx val="1"/>
          <c:order val="0"/>
          <c:tx>
            <c:strRef>
              <c:f>'HVL censored OffProtocol'!$A$151</c:f>
              <c:strCache>
                <c:ptCount val="1"/>
                <c:pt idx="0">
                  <c:v>01-023</c:v>
                </c:pt>
              </c:strCache>
            </c:strRef>
          </c:tx>
          <c:spPr>
            <a:ln w="19050"/>
          </c:spP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OffProtocol'!$C$151:$F$151</c:f>
              <c:numCache>
                <c:formatCode>General</c:formatCode>
                <c:ptCount val="4"/>
                <c:pt idx="0">
                  <c:v>4.6755858900915754</c:v>
                </c:pt>
                <c:pt idx="2">
                  <c:v>4.7559358050069358</c:v>
                </c:pt>
                <c:pt idx="3">
                  <c:v>4.9663764230889234</c:v>
                </c:pt>
              </c:numCache>
            </c:numRef>
          </c:val>
          <c:smooth val="1"/>
        </c:ser>
        <c:ser>
          <c:idx val="0"/>
          <c:order val="1"/>
          <c:tx>
            <c:strRef>
              <c:f>'HVL censored OffProtocol'!$A$152</c:f>
              <c:strCache>
                <c:ptCount val="1"/>
                <c:pt idx="0">
                  <c:v>05-015</c:v>
                </c:pt>
              </c:strCache>
            </c:strRef>
          </c:tx>
          <c:spPr>
            <a:ln w="19050"/>
          </c:spPr>
          <c:marker>
            <c:symbol val="diamond"/>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OffProtocol'!$C$152:$F$152</c:f>
              <c:numCache>
                <c:formatCode>General</c:formatCode>
                <c:ptCount val="4"/>
                <c:pt idx="0">
                  <c:v>2.8825245379548798</c:v>
                </c:pt>
                <c:pt idx="1">
                  <c:v>3.5328817194073969</c:v>
                </c:pt>
                <c:pt idx="2">
                  <c:v>3.568201724066995</c:v>
                </c:pt>
                <c:pt idx="3">
                  <c:v>3.4273237863572472</c:v>
                </c:pt>
              </c:numCache>
            </c:numRef>
          </c:val>
          <c:smooth val="1"/>
        </c:ser>
        <c:ser>
          <c:idx val="2"/>
          <c:order val="2"/>
          <c:tx>
            <c:strRef>
              <c:f>'HVL censored OffProtocol'!$A$153</c:f>
              <c:strCache>
                <c:ptCount val="1"/>
                <c:pt idx="0">
                  <c:v>06-011</c:v>
                </c:pt>
              </c:strCache>
            </c:strRef>
          </c:tx>
          <c:spPr>
            <a:ln w="19050"/>
          </c:spP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OffProtocol'!$C$153:$F$153</c:f>
              <c:numCache>
                <c:formatCode>General</c:formatCode>
                <c:ptCount val="4"/>
                <c:pt idx="0">
                  <c:v>5.1468935801073039</c:v>
                </c:pt>
                <c:pt idx="1">
                  <c:v>5.269120500975137</c:v>
                </c:pt>
                <c:pt idx="2">
                  <c:v>5.1888047835748532</c:v>
                </c:pt>
                <c:pt idx="3">
                  <c:v>5.9169011731217998</c:v>
                </c:pt>
              </c:numCache>
            </c:numRef>
          </c:val>
          <c:smooth val="1"/>
        </c:ser>
        <c:ser>
          <c:idx val="3"/>
          <c:order val="3"/>
          <c:tx>
            <c:strRef>
              <c:f>'HVL censored OffProtocol'!$A$154</c:f>
              <c:strCache>
                <c:ptCount val="1"/>
                <c:pt idx="0">
                  <c:v>08-012</c:v>
                </c:pt>
              </c:strCache>
            </c:strRef>
          </c:tx>
          <c:spPr>
            <a:ln w="19050"/>
          </c:spPr>
          <c:marker>
            <c:symbol val="circle"/>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OffProtocol'!$C$154:$F$154</c:f>
              <c:numCache>
                <c:formatCode>General</c:formatCode>
                <c:ptCount val="4"/>
                <c:pt idx="0">
                  <c:v>3.8828090413924401</c:v>
                </c:pt>
                <c:pt idx="1">
                  <c:v>3.5664374921950701</c:v>
                </c:pt>
                <c:pt idx="2">
                  <c:v>3.2895889525425961</c:v>
                </c:pt>
                <c:pt idx="3">
                  <c:v>3.5066403055665019</c:v>
                </c:pt>
              </c:numCache>
            </c:numRef>
          </c:val>
          <c:smooth val="1"/>
        </c:ser>
        <c:ser>
          <c:idx val="4"/>
          <c:order val="4"/>
          <c:tx>
            <c:strRef>
              <c:f>'HVL censored OffProtocol'!$A$155</c:f>
              <c:strCache>
                <c:ptCount val="1"/>
                <c:pt idx="0">
                  <c:v>09-002</c:v>
                </c:pt>
              </c:strCache>
            </c:strRef>
          </c:tx>
          <c:spPr>
            <a:ln w="19050">
              <a:prstDash val="dash"/>
            </a:ln>
          </c:spPr>
          <c:marker>
            <c:symbol val="circle"/>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OffProtocol'!$C$155:$F$155</c:f>
              <c:numCache>
                <c:formatCode>General</c:formatCode>
                <c:ptCount val="4"/>
                <c:pt idx="0">
                  <c:v>4.937191798013826</c:v>
                </c:pt>
                <c:pt idx="1">
                  <c:v>4.7394615812784773</c:v>
                </c:pt>
                <c:pt idx="2">
                  <c:v>4.9772479066892599</c:v>
                </c:pt>
                <c:pt idx="3">
                  <c:v>5.1158234467967079</c:v>
                </c:pt>
              </c:numCache>
            </c:numRef>
          </c:val>
          <c:smooth val="1"/>
        </c:ser>
        <c:ser>
          <c:idx val="5"/>
          <c:order val="5"/>
          <c:tx>
            <c:strRef>
              <c:f>'HVL censored OffProtocol'!$A$156</c:f>
              <c:strCache>
                <c:ptCount val="1"/>
                <c:pt idx="0">
                  <c:v>10-002</c:v>
                </c:pt>
              </c:strCache>
            </c:strRef>
          </c:tx>
          <c:spPr>
            <a:ln w="19050"/>
          </c:spP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OffProtocol'!$C$156:$F$156</c:f>
              <c:numCache>
                <c:formatCode>General</c:formatCode>
                <c:ptCount val="4"/>
                <c:pt idx="0">
                  <c:v>4.4034293955289669</c:v>
                </c:pt>
                <c:pt idx="1">
                  <c:v>4.223418056905289</c:v>
                </c:pt>
                <c:pt idx="2">
                  <c:v>3.813447544264819</c:v>
                </c:pt>
                <c:pt idx="3">
                  <c:v>4.219977256744623</c:v>
                </c:pt>
              </c:numCache>
            </c:numRef>
          </c:val>
          <c:smooth val="1"/>
        </c:ser>
        <c:ser>
          <c:idx val="6"/>
          <c:order val="6"/>
          <c:tx>
            <c:strRef>
              <c:f>'HVL censored OffProtocol'!$A$157</c:f>
              <c:strCache>
                <c:ptCount val="1"/>
                <c:pt idx="0">
                  <c:v>11-011</c:v>
                </c:pt>
              </c:strCache>
            </c:strRef>
          </c:tx>
          <c:spPr>
            <a:ln w="19050">
              <a:prstDash val="dash"/>
            </a:ln>
          </c:spPr>
          <c:marker>
            <c:symbol val="triangle"/>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OffProtocol'!$C$157:$F$157</c:f>
              <c:numCache>
                <c:formatCode>General</c:formatCode>
                <c:ptCount val="4"/>
                <c:pt idx="0">
                  <c:v>4.3018326981843957</c:v>
                </c:pt>
                <c:pt idx="1">
                  <c:v>4.3277062310716907</c:v>
                </c:pt>
                <c:pt idx="2">
                  <c:v>4.53655844257153</c:v>
                </c:pt>
                <c:pt idx="3">
                  <c:v>4.2975854452973454</c:v>
                </c:pt>
              </c:numCache>
            </c:numRef>
          </c:val>
          <c:smooth val="1"/>
        </c:ser>
        <c:ser>
          <c:idx val="7"/>
          <c:order val="7"/>
          <c:tx>
            <c:strRef>
              <c:f>'HVL censored OffProtocol'!$A$158</c:f>
              <c:strCache>
                <c:ptCount val="1"/>
                <c:pt idx="0">
                  <c:v>02-010</c:v>
                </c:pt>
              </c:strCache>
            </c:strRef>
          </c:tx>
          <c:spPr>
            <a:ln w="19050">
              <a:prstDash val="sysDash"/>
            </a:ln>
          </c:spPr>
          <c:marker>
            <c:symbol val="diamond"/>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OffProtocol'!$C$158:$G$158</c:f>
              <c:numCache>
                <c:formatCode>General</c:formatCode>
                <c:ptCount val="5"/>
                <c:pt idx="0">
                  <c:v>4.8361214820943497</c:v>
                </c:pt>
                <c:pt idx="1">
                  <c:v>5.1483928596471484</c:v>
                </c:pt>
                <c:pt idx="2">
                  <c:v>5.6026610730323352</c:v>
                </c:pt>
                <c:pt idx="3">
                  <c:v>4.6063383635281241</c:v>
                </c:pt>
                <c:pt idx="4">
                  <c:v>5.1998374222081569</c:v>
                </c:pt>
              </c:numCache>
            </c:numRef>
          </c:val>
          <c:smooth val="1"/>
        </c:ser>
        <c:ser>
          <c:idx val="8"/>
          <c:order val="8"/>
          <c:tx>
            <c:strRef>
              <c:f>'HVL censored OffProtocol'!$A$159</c:f>
              <c:strCache>
                <c:ptCount val="1"/>
                <c:pt idx="0">
                  <c:v>05-008</c:v>
                </c:pt>
              </c:strCache>
            </c:strRef>
          </c:tx>
          <c:spPr>
            <a:ln w="19050"/>
          </c:spPr>
          <c:marker>
            <c:symbol val="circle"/>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OffProtocol'!$C$159:$G$159</c:f>
              <c:numCache>
                <c:formatCode>General</c:formatCode>
                <c:ptCount val="5"/>
                <c:pt idx="0">
                  <c:v>2.5646660642520889</c:v>
                </c:pt>
                <c:pt idx="1">
                  <c:v>3.0086001717619171</c:v>
                </c:pt>
                <c:pt idx="2">
                  <c:v>2.702430536445525</c:v>
                </c:pt>
                <c:pt idx="4">
                  <c:v>2.6570558528571042</c:v>
                </c:pt>
              </c:numCache>
            </c:numRef>
          </c:val>
          <c:smooth val="1"/>
        </c:ser>
        <c:ser>
          <c:idx val="9"/>
          <c:order val="9"/>
          <c:tx>
            <c:strRef>
              <c:f>'HVL censored OffProtocol'!$A$160</c:f>
              <c:strCache>
                <c:ptCount val="1"/>
                <c:pt idx="0">
                  <c:v>06-006</c:v>
                </c:pt>
              </c:strCache>
            </c:strRef>
          </c:tx>
          <c:spPr>
            <a:ln w="19050">
              <a:prstDash val="sysDot"/>
            </a:ln>
          </c:spPr>
          <c:marker>
            <c:symbol val="diamond"/>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OffProtocol'!$C$160:$G$160</c:f>
              <c:numCache>
                <c:formatCode>General</c:formatCode>
                <c:ptCount val="5"/>
                <c:pt idx="0">
                  <c:v>4.0930713063760624</c:v>
                </c:pt>
                <c:pt idx="1">
                  <c:v>4.6932255505821319</c:v>
                </c:pt>
                <c:pt idx="2">
                  <c:v>4.8235589930939806</c:v>
                </c:pt>
                <c:pt idx="3">
                  <c:v>4.8293552417196706</c:v>
                </c:pt>
                <c:pt idx="4">
                  <c:v>4.651733396610382</c:v>
                </c:pt>
              </c:numCache>
            </c:numRef>
          </c:val>
          <c:smooth val="1"/>
        </c:ser>
        <c:ser>
          <c:idx val="10"/>
          <c:order val="10"/>
          <c:tx>
            <c:strRef>
              <c:f>'HVL censored OffProtocol'!$A$161</c:f>
              <c:strCache>
                <c:ptCount val="1"/>
                <c:pt idx="0">
                  <c:v>12-010</c:v>
                </c:pt>
              </c:strCache>
            </c:strRef>
          </c:tx>
          <c:spPr>
            <a:ln w="19050">
              <a:solidFill>
                <a:schemeClr val="tx1">
                  <a:lumMod val="65000"/>
                  <a:lumOff val="35000"/>
                </a:schemeClr>
              </a:solidFill>
              <a:prstDash val="sysDash"/>
            </a:ln>
          </c:spP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OffProtocol'!$C$161:$G$161</c:f>
              <c:numCache>
                <c:formatCode>General</c:formatCode>
                <c:ptCount val="5"/>
                <c:pt idx="0">
                  <c:v>4.7270937194648601</c:v>
                </c:pt>
                <c:pt idx="1">
                  <c:v>3.985875357308394</c:v>
                </c:pt>
                <c:pt idx="2">
                  <c:v>3.7180862947830922</c:v>
                </c:pt>
                <c:pt idx="3">
                  <c:v>3.429267666433168</c:v>
                </c:pt>
                <c:pt idx="4">
                  <c:v>3.813314058945835</c:v>
                </c:pt>
              </c:numCache>
            </c:numRef>
          </c:val>
          <c:smooth val="1"/>
        </c:ser>
        <c:ser>
          <c:idx val="11"/>
          <c:order val="11"/>
          <c:tx>
            <c:strRef>
              <c:f>'HVL censored OffProtocol'!$A$162</c:f>
              <c:strCache>
                <c:ptCount val="1"/>
                <c:pt idx="0">
                  <c:v>12-015</c:v>
                </c:pt>
              </c:strCache>
            </c:strRef>
          </c:tx>
          <c:spPr>
            <a:ln w="19050"/>
          </c:spPr>
          <c:marker>
            <c:symbol val="triangle"/>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OffProtocol'!$C$162:$G$162</c:f>
              <c:numCache>
                <c:formatCode>General</c:formatCode>
                <c:ptCount val="5"/>
                <c:pt idx="0">
                  <c:v>3.7057782128285979</c:v>
                </c:pt>
                <c:pt idx="1">
                  <c:v>3.7370335313338781</c:v>
                </c:pt>
                <c:pt idx="2">
                  <c:v>3.6316466629584201</c:v>
                </c:pt>
                <c:pt idx="3">
                  <c:v>3.303412070596742</c:v>
                </c:pt>
                <c:pt idx="4">
                  <c:v>3.6123599479677742</c:v>
                </c:pt>
              </c:numCache>
            </c:numRef>
          </c:val>
          <c:smooth val="1"/>
        </c:ser>
        <c:ser>
          <c:idx val="12"/>
          <c:order val="12"/>
          <c:tx>
            <c:strRef>
              <c:f>'HVL censored OffProtocol'!$A$163</c:f>
              <c:strCache>
                <c:ptCount val="1"/>
                <c:pt idx="0">
                  <c:v>14-006</c:v>
                </c:pt>
              </c:strCache>
            </c:strRef>
          </c:tx>
          <c:spPr>
            <a:ln w="19050">
              <a:solidFill>
                <a:schemeClr val="tx1"/>
              </a:solidFill>
              <a:prstDash val="dash"/>
            </a:ln>
          </c:spPr>
          <c:marker>
            <c:symbol val="circle"/>
            <c:size val="5"/>
            <c:spPr>
              <a:solidFill>
                <a:schemeClr val="tx1"/>
              </a:solidFill>
              <a:ln>
                <a:solidFill>
                  <a:schemeClr val="tx1"/>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OffProtocol'!$C$163:$G$163</c:f>
              <c:numCache>
                <c:formatCode>General</c:formatCode>
                <c:ptCount val="5"/>
                <c:pt idx="0">
                  <c:v>4.875969436284147</c:v>
                </c:pt>
                <c:pt idx="1">
                  <c:v>5.0555809039083277</c:v>
                </c:pt>
                <c:pt idx="2">
                  <c:v>4.6569027705566457</c:v>
                </c:pt>
                <c:pt idx="3">
                  <c:v>4.8360328001502726</c:v>
                </c:pt>
                <c:pt idx="4">
                  <c:v>5.0060208227271747</c:v>
                </c:pt>
              </c:numCache>
            </c:numRef>
          </c:val>
          <c:smooth val="1"/>
        </c:ser>
        <c:ser>
          <c:idx val="13"/>
          <c:order val="13"/>
          <c:tx>
            <c:strRef>
              <c:f>'HVL censored OffProtocol'!$A$164</c:f>
              <c:strCache>
                <c:ptCount val="1"/>
                <c:pt idx="0">
                  <c:v>21-001</c:v>
                </c:pt>
              </c:strCache>
            </c:strRef>
          </c:tx>
          <c:spPr>
            <a:ln w="19050"/>
          </c:spPr>
          <c:marker>
            <c:symbol val="circle"/>
            <c:size val="5"/>
            <c:spPr>
              <a:ln>
                <a:solidFill>
                  <a:schemeClr val="tx1">
                    <a:lumMod val="65000"/>
                    <a:lumOff val="35000"/>
                  </a:schemeClr>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OffProtocol'!$C$164:$H$164</c:f>
              <c:numCache>
                <c:formatCode>General</c:formatCode>
                <c:ptCount val="6"/>
                <c:pt idx="0">
                  <c:v>4.4183675907599023</c:v>
                </c:pt>
                <c:pt idx="1">
                  <c:v>4.7546158643306748</c:v>
                </c:pt>
                <c:pt idx="2">
                  <c:v>4.7221071856810033</c:v>
                </c:pt>
                <c:pt idx="3">
                  <c:v>4.7163289424119421</c:v>
                </c:pt>
                <c:pt idx="4">
                  <c:v>4.0227581942367703</c:v>
                </c:pt>
                <c:pt idx="5">
                  <c:v>4.9438554535459636</c:v>
                </c:pt>
              </c:numCache>
            </c:numRef>
          </c:val>
          <c:smooth val="1"/>
        </c:ser>
        <c:ser>
          <c:idx val="14"/>
          <c:order val="14"/>
          <c:tx>
            <c:strRef>
              <c:f>'HVL censored OffProtocol'!$A$165</c:f>
              <c:strCache>
                <c:ptCount val="1"/>
                <c:pt idx="0">
                  <c:v>01-011</c:v>
                </c:pt>
              </c:strCache>
            </c:strRef>
          </c:tx>
          <c:spPr>
            <a:ln w="19050">
              <a:prstDash val="sysDot"/>
            </a:ln>
          </c:spPr>
          <c:marker>
            <c:spPr>
              <a:ln>
                <a:solidFill>
                  <a:schemeClr val="tx1"/>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OffProtocol'!$C$165:$H$165</c:f>
              <c:numCache>
                <c:formatCode>General</c:formatCode>
                <c:ptCount val="6"/>
                <c:pt idx="0">
                  <c:v>3.403120521175818</c:v>
                </c:pt>
                <c:pt idx="1">
                  <c:v>3.417305583244524</c:v>
                </c:pt>
                <c:pt idx="2">
                  <c:v>3.7679717213816182</c:v>
                </c:pt>
                <c:pt idx="3">
                  <c:v>3.4204508591060678</c:v>
                </c:pt>
                <c:pt idx="4">
                  <c:v>3.6197192656117272</c:v>
                </c:pt>
                <c:pt idx="5">
                  <c:v>3.5549734583332402</c:v>
                </c:pt>
              </c:numCache>
            </c:numRef>
          </c:val>
          <c:smooth val="1"/>
        </c:ser>
        <c:ser>
          <c:idx val="15"/>
          <c:order val="15"/>
          <c:tx>
            <c:strRef>
              <c:f>'HVL censored OffProtocol'!$A$166</c:f>
              <c:strCache>
                <c:ptCount val="1"/>
                <c:pt idx="0">
                  <c:v>01-015</c:v>
                </c:pt>
              </c:strCache>
            </c:strRef>
          </c:tx>
          <c:spPr>
            <a:ln w="19050"/>
          </c:spPr>
          <c:marker>
            <c:symbol val="diamond"/>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OffProtocol'!$C$166:$H$166</c:f>
              <c:numCache>
                <c:formatCode>General</c:formatCode>
                <c:ptCount val="6"/>
                <c:pt idx="0">
                  <c:v>3.6545615547417429</c:v>
                </c:pt>
                <c:pt idx="1">
                  <c:v>4.8031565563674237</c:v>
                </c:pt>
                <c:pt idx="2">
                  <c:v>2.8469553250198212</c:v>
                </c:pt>
                <c:pt idx="3">
                  <c:v>3.7992026563005248</c:v>
                </c:pt>
                <c:pt idx="4">
                  <c:v>4.0325784719243121</c:v>
                </c:pt>
                <c:pt idx="5">
                  <c:v>4.3978010121972027</c:v>
                </c:pt>
              </c:numCache>
            </c:numRef>
          </c:val>
          <c:smooth val="1"/>
        </c:ser>
        <c:ser>
          <c:idx val="16"/>
          <c:order val="16"/>
          <c:tx>
            <c:strRef>
              <c:f>'HVL censored OffProtocol'!$A$167</c:f>
              <c:strCache>
                <c:ptCount val="1"/>
                <c:pt idx="0">
                  <c:v>03-005</c:v>
                </c:pt>
              </c:strCache>
            </c:strRef>
          </c:tx>
          <c:spPr>
            <a:ln w="19050"/>
          </c:spPr>
          <c:marker>
            <c:symbol val="square"/>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OffProtocol'!$C$167:$H$167</c:f>
              <c:numCache>
                <c:formatCode>General</c:formatCode>
                <c:ptCount val="6"/>
                <c:pt idx="0">
                  <c:v>3.715919817433579</c:v>
                </c:pt>
                <c:pt idx="1">
                  <c:v>3.8069935136821069</c:v>
                </c:pt>
                <c:pt idx="2">
                  <c:v>4.0144365278316689</c:v>
                </c:pt>
                <c:pt idx="3">
                  <c:v>3.183554533618862</c:v>
                </c:pt>
                <c:pt idx="4">
                  <c:v>4.1762359997608707</c:v>
                </c:pt>
                <c:pt idx="5">
                  <c:v>4.1164416975393117</c:v>
                </c:pt>
              </c:numCache>
            </c:numRef>
          </c:val>
          <c:smooth val="1"/>
        </c:ser>
        <c:ser>
          <c:idx val="17"/>
          <c:order val="17"/>
          <c:tx>
            <c:strRef>
              <c:f>'HVL censored OffProtocol'!$A$168</c:f>
              <c:strCache>
                <c:ptCount val="1"/>
                <c:pt idx="0">
                  <c:v>05-019</c:v>
                </c:pt>
              </c:strCache>
            </c:strRef>
          </c:tx>
          <c:spPr>
            <a:ln w="19050">
              <a:prstDash val="sysDash"/>
            </a:ln>
          </c:spPr>
          <c:marker>
            <c:symbol val="diamond"/>
            <c:size val="7"/>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OffProtocol'!$C$168:$H$168</c:f>
              <c:numCache>
                <c:formatCode>General</c:formatCode>
                <c:ptCount val="6"/>
                <c:pt idx="0">
                  <c:v>2.9079485216122718</c:v>
                </c:pt>
                <c:pt idx="1">
                  <c:v>2.77232170672292</c:v>
                </c:pt>
                <c:pt idx="2">
                  <c:v>3.1245042248342818</c:v>
                </c:pt>
                <c:pt idx="3">
                  <c:v>3.2848817146554521</c:v>
                </c:pt>
                <c:pt idx="4">
                  <c:v>2.9552065375419421</c:v>
                </c:pt>
                <c:pt idx="5">
                  <c:v>2.910624404889198</c:v>
                </c:pt>
              </c:numCache>
            </c:numRef>
          </c:val>
          <c:smooth val="1"/>
        </c:ser>
        <c:ser>
          <c:idx val="18"/>
          <c:order val="18"/>
          <c:tx>
            <c:strRef>
              <c:f>'HVL censored OffProtocol'!$A$169</c:f>
              <c:strCache>
                <c:ptCount val="1"/>
                <c:pt idx="0">
                  <c:v>04-001</c:v>
                </c:pt>
              </c:strCache>
            </c:strRef>
          </c:tx>
          <c:spPr>
            <a:ln w="19050"/>
          </c:spPr>
          <c:marker>
            <c:symbol val="diamond"/>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OffProtocol'!$C$169:$H$169</c:f>
              <c:numCache>
                <c:formatCode>General</c:formatCode>
                <c:ptCount val="6"/>
                <c:pt idx="0">
                  <c:v>2.7101173651118158</c:v>
                </c:pt>
                <c:pt idx="1">
                  <c:v>2.318063334962758</c:v>
                </c:pt>
                <c:pt idx="2">
                  <c:v>2.6720978579357171</c:v>
                </c:pt>
                <c:pt idx="3">
                  <c:v>2.7339992865383871</c:v>
                </c:pt>
                <c:pt idx="4">
                  <c:v>3.11327469246435</c:v>
                </c:pt>
                <c:pt idx="5">
                  <c:v>2.585460729508501</c:v>
                </c:pt>
              </c:numCache>
            </c:numRef>
          </c:val>
          <c:smooth val="1"/>
        </c:ser>
        <c:ser>
          <c:idx val="19"/>
          <c:order val="19"/>
          <c:tx>
            <c:strRef>
              <c:f>'HVL censored OffProtocol'!$A$170</c:f>
              <c:strCache>
                <c:ptCount val="1"/>
                <c:pt idx="0">
                  <c:v>05-025</c:v>
                </c:pt>
              </c:strCache>
            </c:strRef>
          </c:tx>
          <c:spPr>
            <a:ln w="19050">
              <a:solidFill>
                <a:schemeClr val="tx1"/>
              </a:solidFill>
            </a:ln>
          </c:spPr>
          <c:marker>
            <c:symbol val="square"/>
            <c:size val="5"/>
            <c:spPr>
              <a:ln>
                <a:solidFill>
                  <a:schemeClr val="tx1"/>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OffProtocol'!$C$170:$H$170</c:f>
              <c:numCache>
                <c:formatCode>General</c:formatCode>
                <c:ptCount val="6"/>
                <c:pt idx="0">
                  <c:v>5.1900261836475741</c:v>
                </c:pt>
                <c:pt idx="1">
                  <c:v>4.9376031377636203</c:v>
                </c:pt>
                <c:pt idx="2">
                  <c:v>4.9960780368494602</c:v>
                </c:pt>
                <c:pt idx="3">
                  <c:v>5.2085031637548811</c:v>
                </c:pt>
                <c:pt idx="4">
                  <c:v>4.9697512892926197</c:v>
                </c:pt>
                <c:pt idx="5">
                  <c:v>5.2923336170190156</c:v>
                </c:pt>
              </c:numCache>
            </c:numRef>
          </c:val>
          <c:smooth val="1"/>
        </c:ser>
        <c:ser>
          <c:idx val="20"/>
          <c:order val="20"/>
          <c:tx>
            <c:strRef>
              <c:f>'HVL censored OffProtocol'!$A$171</c:f>
              <c:strCache>
                <c:ptCount val="1"/>
                <c:pt idx="0">
                  <c:v>21-007</c:v>
                </c:pt>
              </c:strCache>
            </c:strRef>
          </c:tx>
          <c:spPr>
            <a:ln w="19050">
              <a:prstDash val="sysDash"/>
            </a:ln>
          </c:spPr>
          <c:marker>
            <c:symbol val="triangle"/>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OffProtocol'!$C$171:$H$171</c:f>
              <c:numCache>
                <c:formatCode>General</c:formatCode>
                <c:ptCount val="6"/>
                <c:pt idx="0">
                  <c:v>3.3178544893314661</c:v>
                </c:pt>
                <c:pt idx="1">
                  <c:v>3.1684974835230331</c:v>
                </c:pt>
                <c:pt idx="2">
                  <c:v>3.037027879755775</c:v>
                </c:pt>
                <c:pt idx="3">
                  <c:v>2.8549130223078549</c:v>
                </c:pt>
                <c:pt idx="4">
                  <c:v>3.8475109652032482</c:v>
                </c:pt>
                <c:pt idx="5">
                  <c:v>3.1300119496719039</c:v>
                </c:pt>
              </c:numCache>
            </c:numRef>
          </c:val>
          <c:smooth val="1"/>
        </c:ser>
        <c:ser>
          <c:idx val="21"/>
          <c:order val="21"/>
          <c:tx>
            <c:strRef>
              <c:f>'HVL censored OffProtocol'!$A$172</c:f>
              <c:strCache>
                <c:ptCount val="1"/>
                <c:pt idx="0">
                  <c:v>23-002</c:v>
                </c:pt>
              </c:strCache>
            </c:strRef>
          </c:tx>
          <c:spPr>
            <a:ln w="19050">
              <a:prstDash val="dash"/>
            </a:ln>
          </c:spPr>
          <c:marker>
            <c:symbol val="circle"/>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OffProtocol'!$C$172:$H$172</c:f>
              <c:numCache>
                <c:formatCode>General</c:formatCode>
                <c:ptCount val="6"/>
                <c:pt idx="0">
                  <c:v>4.3781070625097396</c:v>
                </c:pt>
                <c:pt idx="1">
                  <c:v>4.4526449676799897</c:v>
                </c:pt>
                <c:pt idx="2">
                  <c:v>4.3454325474991444</c:v>
                </c:pt>
                <c:pt idx="3">
                  <c:v>4.9882467233753802</c:v>
                </c:pt>
                <c:pt idx="4">
                  <c:v>4.4150735582120566</c:v>
                </c:pt>
                <c:pt idx="5">
                  <c:v>4.0725072355288043</c:v>
                </c:pt>
              </c:numCache>
            </c:numRef>
          </c:val>
          <c:smooth val="1"/>
        </c:ser>
        <c:ser>
          <c:idx val="22"/>
          <c:order val="22"/>
          <c:tx>
            <c:strRef>
              <c:f>'HVL censored OffProtocol'!$A$173</c:f>
              <c:strCache>
                <c:ptCount val="1"/>
                <c:pt idx="0">
                  <c:v>05-021</c:v>
                </c:pt>
              </c:strCache>
            </c:strRef>
          </c:tx>
          <c:spPr>
            <a:ln w="19050"/>
          </c:spPr>
          <c:marker>
            <c:symbol val="triangle"/>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OffProtocol'!$C$173:$I$173</c:f>
              <c:numCache>
                <c:formatCode>General</c:formatCode>
                <c:ptCount val="7"/>
                <c:pt idx="0">
                  <c:v>4.0099605314705977</c:v>
                </c:pt>
                <c:pt idx="1">
                  <c:v>3.5691397254724602</c:v>
                </c:pt>
                <c:pt idx="2">
                  <c:v>3.4440447959180762</c:v>
                </c:pt>
                <c:pt idx="3">
                  <c:v>4.0377849417536371</c:v>
                </c:pt>
                <c:pt idx="4">
                  <c:v>4.2592832161899636</c:v>
                </c:pt>
                <c:pt idx="5">
                  <c:v>4.6219029608912274</c:v>
                </c:pt>
                <c:pt idx="6">
                  <c:v>4.2217271301339014</c:v>
                </c:pt>
              </c:numCache>
            </c:numRef>
          </c:val>
          <c:smooth val="1"/>
        </c:ser>
        <c:ser>
          <c:idx val="23"/>
          <c:order val="23"/>
          <c:tx>
            <c:strRef>
              <c:f>'HVL censored OffProtocol'!$A$174</c:f>
              <c:strCache>
                <c:ptCount val="1"/>
                <c:pt idx="0">
                  <c:v>07-003</c:v>
                </c:pt>
              </c:strCache>
            </c:strRef>
          </c:tx>
          <c:spPr>
            <a:ln w="19050">
              <a:solidFill>
                <a:schemeClr val="bg1">
                  <a:lumMod val="65000"/>
                </a:schemeClr>
              </a:solidFill>
              <a:prstDash val="dash"/>
            </a:ln>
          </c:spPr>
          <c:marker>
            <c:spPr>
              <a:ln>
                <a:solidFill>
                  <a:schemeClr val="tx1">
                    <a:lumMod val="50000"/>
                    <a:lumOff val="50000"/>
                  </a:schemeClr>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OffProtocol'!$C$174:$I$174</c:f>
              <c:numCache>
                <c:formatCode>General</c:formatCode>
                <c:ptCount val="7"/>
                <c:pt idx="0">
                  <c:v>4.7203660610779874</c:v>
                </c:pt>
                <c:pt idx="1">
                  <c:v>4.2294770588731634</c:v>
                </c:pt>
                <c:pt idx="2">
                  <c:v>4.1309445680446766</c:v>
                </c:pt>
                <c:pt idx="3">
                  <c:v>4.2462276777673136</c:v>
                </c:pt>
                <c:pt idx="4">
                  <c:v>4.0324978828571103</c:v>
                </c:pt>
                <c:pt idx="5">
                  <c:v>4.1849184535524593</c:v>
                </c:pt>
                <c:pt idx="6">
                  <c:v>4.23396013849477</c:v>
                </c:pt>
              </c:numCache>
            </c:numRef>
          </c:val>
          <c:smooth val="1"/>
        </c:ser>
        <c:ser>
          <c:idx val="24"/>
          <c:order val="24"/>
          <c:tx>
            <c:strRef>
              <c:f>'HVL censored OffProtocol'!$A$175</c:f>
              <c:strCache>
                <c:ptCount val="1"/>
                <c:pt idx="0">
                  <c:v>10-001</c:v>
                </c:pt>
              </c:strCache>
            </c:strRef>
          </c:tx>
          <c:spPr>
            <a:ln w="19050">
              <a:solidFill>
                <a:schemeClr val="tx1">
                  <a:lumMod val="65000"/>
                  <a:lumOff val="35000"/>
                </a:schemeClr>
              </a:solidFill>
              <a:prstDash val="dash"/>
            </a:ln>
          </c:spPr>
          <c:marker>
            <c:spPr>
              <a:solidFill>
                <a:schemeClr val="tx1">
                  <a:lumMod val="65000"/>
                  <a:lumOff val="35000"/>
                </a:schemeClr>
              </a:solidFill>
              <a:ln>
                <a:solidFill>
                  <a:schemeClr val="tx1">
                    <a:lumMod val="50000"/>
                    <a:lumOff val="50000"/>
                  </a:schemeClr>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OffProtocol'!$C$175:$I$175</c:f>
              <c:numCache>
                <c:formatCode>General</c:formatCode>
                <c:ptCount val="7"/>
                <c:pt idx="0">
                  <c:v>4.1434207851299361</c:v>
                </c:pt>
                <c:pt idx="1">
                  <c:v>3.833402129231855</c:v>
                </c:pt>
                <c:pt idx="2">
                  <c:v>3.8434196652049182</c:v>
                </c:pt>
                <c:pt idx="3">
                  <c:v>4.1999744625304869</c:v>
                </c:pt>
                <c:pt idx="4">
                  <c:v>3.953421399681035</c:v>
                </c:pt>
                <c:pt idx="5">
                  <c:v>4.2834369245277761</c:v>
                </c:pt>
                <c:pt idx="6">
                  <c:v>3.8234090148925439</c:v>
                </c:pt>
              </c:numCache>
            </c:numRef>
          </c:val>
          <c:smooth val="1"/>
        </c:ser>
        <c:ser>
          <c:idx val="25"/>
          <c:order val="25"/>
          <c:tx>
            <c:strRef>
              <c:f>'HVL censored OffProtocol'!$A$176</c:f>
              <c:strCache>
                <c:ptCount val="1"/>
                <c:pt idx="0">
                  <c:v>01-017</c:v>
                </c:pt>
              </c:strCache>
            </c:strRef>
          </c:tx>
          <c:spPr>
            <a:ln w="19050">
              <a:solidFill>
                <a:schemeClr val="tx1"/>
              </a:solidFill>
            </a:ln>
          </c:spPr>
          <c:marker>
            <c:symbol val="diamond"/>
            <c:size val="5"/>
            <c:spPr>
              <a:solidFill>
                <a:schemeClr val="tx1"/>
              </a:solidFill>
              <a:ln>
                <a:solidFill>
                  <a:schemeClr val="tx1"/>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OffProtocol'!$C$176:$J$176</c:f>
              <c:numCache>
                <c:formatCode>General</c:formatCode>
                <c:ptCount val="8"/>
                <c:pt idx="0">
                  <c:v>4.6389283213090167</c:v>
                </c:pt>
                <c:pt idx="1">
                  <c:v>4.4840434587459086</c:v>
                </c:pt>
                <c:pt idx="2">
                  <c:v>4.5817335377010782</c:v>
                </c:pt>
                <c:pt idx="5">
                  <c:v>4.5628992633333034</c:v>
                </c:pt>
                <c:pt idx="7">
                  <c:v>4.6486819527004961</c:v>
                </c:pt>
              </c:numCache>
            </c:numRef>
          </c:val>
          <c:smooth val="1"/>
        </c:ser>
        <c:ser>
          <c:idx val="26"/>
          <c:order val="26"/>
          <c:tx>
            <c:strRef>
              <c:f>'HVL censored OffProtocol'!$A$177</c:f>
              <c:strCache>
                <c:ptCount val="1"/>
                <c:pt idx="0">
                  <c:v>01-037</c:v>
                </c:pt>
              </c:strCache>
            </c:strRef>
          </c:tx>
          <c:spPr>
            <a:ln w="19050">
              <a:solidFill>
                <a:schemeClr val="tx1">
                  <a:lumMod val="65000"/>
                  <a:lumOff val="35000"/>
                </a:schemeClr>
              </a:solidFill>
            </a:ln>
          </c:spPr>
          <c:marker>
            <c:symbol val="diamond"/>
            <c:size val="5"/>
            <c:spPr>
              <a:solidFill>
                <a:schemeClr val="tx1">
                  <a:lumMod val="65000"/>
                  <a:lumOff val="35000"/>
                </a:schemeClr>
              </a:solidFill>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OffProtocol'!$C$177:$K$177</c:f>
              <c:numCache>
                <c:formatCode>General</c:formatCode>
                <c:ptCount val="9"/>
                <c:pt idx="0">
                  <c:v>4.4846983530240001</c:v>
                </c:pt>
                <c:pt idx="1">
                  <c:v>4.507869358892675</c:v>
                </c:pt>
                <c:pt idx="2">
                  <c:v>4.35071308475223</c:v>
                </c:pt>
                <c:pt idx="3">
                  <c:v>4.16554107672237</c:v>
                </c:pt>
                <c:pt idx="4">
                  <c:v>4.1454139651678803</c:v>
                </c:pt>
                <c:pt idx="6">
                  <c:v>4.1300119496719008</c:v>
                </c:pt>
                <c:pt idx="7">
                  <c:v>4.2047709362855157</c:v>
                </c:pt>
                <c:pt idx="8">
                  <c:v>4.4561685816676304</c:v>
                </c:pt>
              </c:numCache>
            </c:numRef>
          </c:val>
          <c:smooth val="1"/>
        </c:ser>
        <c:ser>
          <c:idx val="27"/>
          <c:order val="27"/>
          <c:tx>
            <c:strRef>
              <c:f>'HVL censored OffProtocol'!$A$178</c:f>
              <c:strCache>
                <c:ptCount val="1"/>
                <c:pt idx="0">
                  <c:v>01-041</c:v>
                </c:pt>
              </c:strCache>
            </c:strRef>
          </c:tx>
          <c:spPr>
            <a:ln w="19050">
              <a:prstDash val="sysDash"/>
            </a:ln>
          </c:spP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OffProtocol'!$C$178:$K$178</c:f>
              <c:numCache>
                <c:formatCode>General</c:formatCode>
                <c:ptCount val="9"/>
                <c:pt idx="0">
                  <c:v>3.1258064581395271</c:v>
                </c:pt>
                <c:pt idx="1">
                  <c:v>3.369772288596963</c:v>
                </c:pt>
                <c:pt idx="2">
                  <c:v>3.519434194913702</c:v>
                </c:pt>
                <c:pt idx="3">
                  <c:v>3.537693194367391</c:v>
                </c:pt>
                <c:pt idx="4">
                  <c:v>3.72353776153206</c:v>
                </c:pt>
                <c:pt idx="5">
                  <c:v>3.6618126855372601</c:v>
                </c:pt>
                <c:pt idx="6">
                  <c:v>4.7778616241762419</c:v>
                </c:pt>
                <c:pt idx="7">
                  <c:v>4.0513454993365379</c:v>
                </c:pt>
                <c:pt idx="8">
                  <c:v>3.7044079273868409</c:v>
                </c:pt>
              </c:numCache>
            </c:numRef>
          </c:val>
          <c:smooth val="1"/>
        </c:ser>
        <c:ser>
          <c:idx val="28"/>
          <c:order val="28"/>
          <c:tx>
            <c:strRef>
              <c:f>'HVL censored OffProtocol'!$A$179</c:f>
              <c:strCache>
                <c:ptCount val="1"/>
                <c:pt idx="0">
                  <c:v>02-004</c:v>
                </c:pt>
              </c:strCache>
            </c:strRef>
          </c:tx>
          <c:spPr>
            <a:ln w="19050">
              <a:solidFill>
                <a:schemeClr val="tx1">
                  <a:lumMod val="75000"/>
                  <a:lumOff val="25000"/>
                </a:schemeClr>
              </a:solidFill>
            </a:ln>
          </c:spPr>
          <c:marker>
            <c:symbol val="circle"/>
            <c:size val="5"/>
            <c:spPr>
              <a:ln>
                <a:solidFill>
                  <a:schemeClr val="tx1">
                    <a:lumMod val="75000"/>
                    <a:lumOff val="25000"/>
                  </a:schemeClr>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OffProtocol'!$C$179:$K$179</c:f>
              <c:numCache>
                <c:formatCode>General</c:formatCode>
                <c:ptCount val="9"/>
                <c:pt idx="0">
                  <c:v>3.1215598441875012</c:v>
                </c:pt>
                <c:pt idx="1">
                  <c:v>2.795880017344075</c:v>
                </c:pt>
                <c:pt idx="2">
                  <c:v>2.4377505628203879</c:v>
                </c:pt>
                <c:pt idx="3">
                  <c:v>3.2016701796465821</c:v>
                </c:pt>
                <c:pt idx="4">
                  <c:v>3.0944711286416449</c:v>
                </c:pt>
                <c:pt idx="5">
                  <c:v>2.8337843746564801</c:v>
                </c:pt>
                <c:pt idx="6">
                  <c:v>2.5327543789924971</c:v>
                </c:pt>
                <c:pt idx="7">
                  <c:v>2.8325089127062362</c:v>
                </c:pt>
                <c:pt idx="8">
                  <c:v>3.055378331375</c:v>
                </c:pt>
              </c:numCache>
            </c:numRef>
          </c:val>
          <c:smooth val="1"/>
        </c:ser>
        <c:ser>
          <c:idx val="29"/>
          <c:order val="29"/>
          <c:tx>
            <c:strRef>
              <c:f>'HVL censored OffProtocol'!$A$180</c:f>
              <c:strCache>
                <c:ptCount val="1"/>
                <c:pt idx="0">
                  <c:v>02-007</c:v>
                </c:pt>
              </c:strCache>
            </c:strRef>
          </c:tx>
          <c:spPr>
            <a:ln w="19050">
              <a:solidFill>
                <a:schemeClr val="bg1">
                  <a:lumMod val="65000"/>
                </a:schemeClr>
              </a:solidFill>
            </a:ln>
          </c:spPr>
          <c:marker>
            <c:spPr>
              <a:ln>
                <a:solidFill>
                  <a:schemeClr val="bg1">
                    <a:lumMod val="50000"/>
                  </a:schemeClr>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OffProtocol'!$C$180:$K$180</c:f>
              <c:numCache>
                <c:formatCode>General</c:formatCode>
                <c:ptCount val="9"/>
                <c:pt idx="0">
                  <c:v>3.877486528069602</c:v>
                </c:pt>
                <c:pt idx="1">
                  <c:v>3.5632437011403981</c:v>
                </c:pt>
                <c:pt idx="2">
                  <c:v>3.9626060729241268</c:v>
                </c:pt>
                <c:pt idx="3">
                  <c:v>4.1110607820698197</c:v>
                </c:pt>
                <c:pt idx="4">
                  <c:v>4.3427778673872428</c:v>
                </c:pt>
                <c:pt idx="5">
                  <c:v>4.0676287167282457</c:v>
                </c:pt>
                <c:pt idx="6">
                  <c:v>4.3031312325107596</c:v>
                </c:pt>
                <c:pt idx="7">
                  <c:v>4.4743765445397647</c:v>
                </c:pt>
                <c:pt idx="8">
                  <c:v>4.4324401229427899</c:v>
                </c:pt>
              </c:numCache>
            </c:numRef>
          </c:val>
          <c:smooth val="1"/>
        </c:ser>
        <c:ser>
          <c:idx val="30"/>
          <c:order val="30"/>
          <c:tx>
            <c:strRef>
              <c:f>'HVL censored OffProtocol'!$A$181</c:f>
              <c:strCache>
                <c:ptCount val="1"/>
                <c:pt idx="0">
                  <c:v>03-006</c:v>
                </c:pt>
              </c:strCache>
            </c:strRef>
          </c:tx>
          <c:spPr>
            <a:ln w="19050">
              <a:solidFill>
                <a:schemeClr val="tx1"/>
              </a:solidFill>
              <a:prstDash val="sysDash"/>
            </a:ln>
          </c:spPr>
          <c:marker>
            <c:symbol val="square"/>
            <c:size val="5"/>
            <c:spPr>
              <a:solidFill>
                <a:schemeClr val="tx1"/>
              </a:solidFill>
              <a:ln>
                <a:solidFill>
                  <a:schemeClr val="tx1"/>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OffProtocol'!$C$181:$K$181</c:f>
              <c:numCache>
                <c:formatCode>General</c:formatCode>
                <c:ptCount val="9"/>
                <c:pt idx="0">
                  <c:v>4.1327078448554451</c:v>
                </c:pt>
                <c:pt idx="1">
                  <c:v>4.1474908207933137</c:v>
                </c:pt>
                <c:pt idx="2">
                  <c:v>4.1052035157103406</c:v>
                </c:pt>
                <c:pt idx="3">
                  <c:v>3.82529626443096</c:v>
                </c:pt>
                <c:pt idx="4">
                  <c:v>4.2001662463631071</c:v>
                </c:pt>
                <c:pt idx="5">
                  <c:v>4.1789481851168011</c:v>
                </c:pt>
                <c:pt idx="6">
                  <c:v>4.1565188647470244</c:v>
                </c:pt>
                <c:pt idx="7">
                  <c:v>3.8919275342206752</c:v>
                </c:pt>
                <c:pt idx="8">
                  <c:v>3.9692294798626429</c:v>
                </c:pt>
              </c:numCache>
            </c:numRef>
          </c:val>
          <c:smooth val="1"/>
        </c:ser>
        <c:ser>
          <c:idx val="31"/>
          <c:order val="31"/>
          <c:tx>
            <c:strRef>
              <c:f>'HVL censored OffProtocol'!$A$182</c:f>
              <c:strCache>
                <c:ptCount val="1"/>
                <c:pt idx="0">
                  <c:v>03-008</c:v>
                </c:pt>
              </c:strCache>
            </c:strRef>
          </c:tx>
          <c:spPr>
            <a:ln w="19050"/>
          </c:spPr>
          <c:marker>
            <c:symbol val="square"/>
            <c:size val="5"/>
            <c:spPr>
              <a:solidFill>
                <a:schemeClr val="tx1">
                  <a:lumMod val="50000"/>
                  <a:lumOff val="50000"/>
                </a:schemeClr>
              </a:solidFill>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OffProtocol'!$C$182:$K$182</c:f>
              <c:numCache>
                <c:formatCode>General</c:formatCode>
                <c:ptCount val="9"/>
                <c:pt idx="0">
                  <c:v>3.909342038361308</c:v>
                </c:pt>
                <c:pt idx="1">
                  <c:v>3.5238764756381311</c:v>
                </c:pt>
                <c:pt idx="2">
                  <c:v>4.2720969987707944</c:v>
                </c:pt>
                <c:pt idx="3">
                  <c:v>3.8133808067338562</c:v>
                </c:pt>
                <c:pt idx="4">
                  <c:v>3.3338501451025451</c:v>
                </c:pt>
                <c:pt idx="5">
                  <c:v>3.6135247028536521</c:v>
                </c:pt>
                <c:pt idx="6">
                  <c:v>3.6514718521990419</c:v>
                </c:pt>
                <c:pt idx="7">
                  <c:v>2.7307822756663902</c:v>
                </c:pt>
                <c:pt idx="8">
                  <c:v>3.6367886890343741</c:v>
                </c:pt>
              </c:numCache>
            </c:numRef>
          </c:val>
          <c:smooth val="1"/>
        </c:ser>
        <c:ser>
          <c:idx val="32"/>
          <c:order val="32"/>
          <c:tx>
            <c:strRef>
              <c:f>'HVL censored OffProtocol'!$A$183</c:f>
              <c:strCache>
                <c:ptCount val="1"/>
                <c:pt idx="0">
                  <c:v>04-002</c:v>
                </c:pt>
              </c:strCache>
            </c:strRef>
          </c:tx>
          <c:spPr>
            <a:ln w="19050"/>
          </c:spPr>
          <c:marker>
            <c:spPr>
              <a:ln>
                <a:solidFill>
                  <a:schemeClr val="tx1"/>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OffProtocol'!$C$183:$K$183</c:f>
              <c:numCache>
                <c:formatCode>General</c:formatCode>
                <c:ptCount val="9"/>
                <c:pt idx="0">
                  <c:v>4.1531133315106086</c:v>
                </c:pt>
                <c:pt idx="1">
                  <c:v>3.8247764624755458</c:v>
                </c:pt>
                <c:pt idx="2">
                  <c:v>4.1286254048759474</c:v>
                </c:pt>
                <c:pt idx="3">
                  <c:v>4.3247144765606649</c:v>
                </c:pt>
                <c:pt idx="4">
                  <c:v>4.4881274962474587</c:v>
                </c:pt>
                <c:pt idx="5">
                  <c:v>4.3884209406611703</c:v>
                </c:pt>
                <c:pt idx="6">
                  <c:v>4.703274177996601</c:v>
                </c:pt>
                <c:pt idx="7">
                  <c:v>4.5228483436025329</c:v>
                </c:pt>
                <c:pt idx="8">
                  <c:v>4.7786142509412493</c:v>
                </c:pt>
              </c:numCache>
            </c:numRef>
          </c:val>
          <c:smooth val="1"/>
        </c:ser>
        <c:ser>
          <c:idx val="33"/>
          <c:order val="33"/>
          <c:tx>
            <c:strRef>
              <c:f>'HVL censored OffProtocol'!$A$184</c:f>
              <c:strCache>
                <c:ptCount val="1"/>
                <c:pt idx="0">
                  <c:v>05-001</c:v>
                </c:pt>
              </c:strCache>
            </c:strRef>
          </c:tx>
          <c:spPr>
            <a:ln w="19050">
              <a:prstDash val="lgDash"/>
            </a:ln>
          </c:spPr>
          <c:marker>
            <c:symbol val="diamond"/>
            <c:size val="5"/>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OffProtocol'!$C$184:$K$184</c:f>
              <c:numCache>
                <c:formatCode>General</c:formatCode>
                <c:ptCount val="9"/>
                <c:pt idx="0">
                  <c:v>4.4966114177171699</c:v>
                </c:pt>
                <c:pt idx="1">
                  <c:v>4.4568365169666704</c:v>
                </c:pt>
                <c:pt idx="2">
                  <c:v>4.766130166259126</c:v>
                </c:pt>
                <c:pt idx="3">
                  <c:v>4.2219355998280017</c:v>
                </c:pt>
                <c:pt idx="4">
                  <c:v>4.2688352899965833</c:v>
                </c:pt>
                <c:pt idx="5">
                  <c:v>4.844265879540937</c:v>
                </c:pt>
                <c:pt idx="6">
                  <c:v>4.4254853107080292</c:v>
                </c:pt>
                <c:pt idx="7">
                  <c:v>4.1684090835196299</c:v>
                </c:pt>
                <c:pt idx="8">
                  <c:v>4.8481891169913967</c:v>
                </c:pt>
              </c:numCache>
            </c:numRef>
          </c:val>
          <c:smooth val="1"/>
        </c:ser>
        <c:ser>
          <c:idx val="34"/>
          <c:order val="34"/>
          <c:tx>
            <c:strRef>
              <c:f>'HVL censored OffProtocol'!$A$185</c:f>
              <c:strCache>
                <c:ptCount val="1"/>
                <c:pt idx="0">
                  <c:v>09-004</c:v>
                </c:pt>
              </c:strCache>
            </c:strRef>
          </c:tx>
          <c:spPr>
            <a:ln w="19050">
              <a:solidFill>
                <a:schemeClr val="tx1"/>
              </a:solidFill>
              <a:prstDash val="sysDash"/>
            </a:ln>
          </c:spPr>
          <c:marker>
            <c:symbol val="circle"/>
            <c:size val="5"/>
            <c:spPr>
              <a:ln>
                <a:solidFill>
                  <a:schemeClr val="tx1"/>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OffProtocol'!$C$185:$K$185</c:f>
              <c:numCache>
                <c:formatCode>General</c:formatCode>
                <c:ptCount val="9"/>
                <c:pt idx="0">
                  <c:v>2.6748611407378111</c:v>
                </c:pt>
                <c:pt idx="1">
                  <c:v>2.8129133566428561</c:v>
                </c:pt>
                <c:pt idx="2">
                  <c:v>2.9211660506377402</c:v>
                </c:pt>
                <c:pt idx="3">
                  <c:v>3.022840610876528</c:v>
                </c:pt>
                <c:pt idx="4">
                  <c:v>3.560145839849048</c:v>
                </c:pt>
                <c:pt idx="5">
                  <c:v>3.211654400553182</c:v>
                </c:pt>
                <c:pt idx="6">
                  <c:v>3.810165284543146</c:v>
                </c:pt>
                <c:pt idx="7">
                  <c:v>3.3412366232386921</c:v>
                </c:pt>
                <c:pt idx="8">
                  <c:v>3.8875610409300099</c:v>
                </c:pt>
              </c:numCache>
            </c:numRef>
          </c:val>
          <c:smooth val="1"/>
        </c:ser>
        <c:ser>
          <c:idx val="35"/>
          <c:order val="35"/>
          <c:tx>
            <c:strRef>
              <c:f>'HVL censored OffProtocol'!$A$186</c:f>
              <c:strCache>
                <c:ptCount val="1"/>
                <c:pt idx="0">
                  <c:v>09-013</c:v>
                </c:pt>
              </c:strCache>
            </c:strRef>
          </c:tx>
          <c:spPr>
            <a:ln w="19050">
              <a:solidFill>
                <a:schemeClr val="tx1"/>
              </a:solidFill>
            </a:ln>
          </c:spPr>
          <c:marker>
            <c:symbol val="triangle"/>
            <c:size val="5"/>
            <c:spPr>
              <a:solidFill>
                <a:schemeClr val="tx1"/>
              </a:solidFill>
              <a:ln>
                <a:solidFill>
                  <a:schemeClr val="tx1"/>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OffProtocol'!$C$186:$K$186</c:f>
              <c:numCache>
                <c:formatCode>General</c:formatCode>
                <c:ptCount val="9"/>
                <c:pt idx="0">
                  <c:v>3.6458151182966421</c:v>
                </c:pt>
                <c:pt idx="1">
                  <c:v>4.0501476580203004</c:v>
                </c:pt>
                <c:pt idx="2">
                  <c:v>3.9627480533586379</c:v>
                </c:pt>
                <c:pt idx="3">
                  <c:v>4.1322917159668018</c:v>
                </c:pt>
                <c:pt idx="4">
                  <c:v>4.2686949535621768</c:v>
                </c:pt>
                <c:pt idx="5">
                  <c:v>4.341632335778054</c:v>
                </c:pt>
                <c:pt idx="6">
                  <c:v>4.2177733774014916</c:v>
                </c:pt>
                <c:pt idx="7">
                  <c:v>4.4650406353838497</c:v>
                </c:pt>
                <c:pt idx="8">
                  <c:v>4.2647234009019996</c:v>
                </c:pt>
              </c:numCache>
            </c:numRef>
          </c:val>
          <c:smooth val="1"/>
        </c:ser>
        <c:ser>
          <c:idx val="36"/>
          <c:order val="36"/>
          <c:tx>
            <c:strRef>
              <c:f>'HVL censored OffProtocol'!$A$187</c:f>
              <c:strCache>
                <c:ptCount val="1"/>
                <c:pt idx="0">
                  <c:v>10-006</c:v>
                </c:pt>
              </c:strCache>
            </c:strRef>
          </c:tx>
          <c:spPr>
            <a:ln w="19050">
              <a:solidFill>
                <a:schemeClr val="tx1">
                  <a:lumMod val="50000"/>
                  <a:lumOff val="50000"/>
                </a:schemeClr>
              </a:solidFill>
              <a:prstDash val="lgDash"/>
            </a:ln>
          </c:spPr>
          <c:marker>
            <c:symbol val="square"/>
            <c:size val="5"/>
            <c:spPr>
              <a:solidFill>
                <a:schemeClr val="tx1"/>
              </a:solidFill>
              <a:ln>
                <a:solidFill>
                  <a:schemeClr val="tx1">
                    <a:lumMod val="50000"/>
                    <a:lumOff val="50000"/>
                  </a:schemeClr>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OffProtocol'!$C$187:$K$187</c:f>
              <c:numCache>
                <c:formatCode>General</c:formatCode>
                <c:ptCount val="9"/>
                <c:pt idx="0">
                  <c:v>3.0334237554869499</c:v>
                </c:pt>
                <c:pt idx="1">
                  <c:v>3.7834032811225629</c:v>
                </c:pt>
                <c:pt idx="2">
                  <c:v>3.9634100156802292</c:v>
                </c:pt>
                <c:pt idx="3">
                  <c:v>3.223495940962394</c:v>
                </c:pt>
                <c:pt idx="4">
                  <c:v>3.733438027091061</c:v>
                </c:pt>
                <c:pt idx="5">
                  <c:v>3.6234560480699329</c:v>
                </c:pt>
                <c:pt idx="6">
                  <c:v>3.6634182122526799</c:v>
                </c:pt>
                <c:pt idx="7">
                  <c:v>3.8434196652049182</c:v>
                </c:pt>
                <c:pt idx="8">
                  <c:v>3.2432861460834461</c:v>
                </c:pt>
              </c:numCache>
            </c:numRef>
          </c:val>
          <c:smooth val="1"/>
        </c:ser>
        <c:ser>
          <c:idx val="37"/>
          <c:order val="37"/>
          <c:tx>
            <c:strRef>
              <c:f>'HVL censored OffProtocol'!$A$188</c:f>
              <c:strCache>
                <c:ptCount val="1"/>
                <c:pt idx="0">
                  <c:v>12-004</c:v>
                </c:pt>
              </c:strCache>
            </c:strRef>
          </c:tx>
          <c:spPr>
            <a:ln w="19050">
              <a:solidFill>
                <a:schemeClr val="bg1">
                  <a:lumMod val="50000"/>
                </a:schemeClr>
              </a:solidFill>
              <a:prstDash val="dash"/>
            </a:ln>
          </c:spPr>
          <c:marker>
            <c:symbol val="circle"/>
            <c:size val="5"/>
            <c:spPr>
              <a:solidFill>
                <a:schemeClr val="bg1"/>
              </a:solidFill>
              <a:ln>
                <a:solidFill>
                  <a:schemeClr val="bg1">
                    <a:lumMod val="50000"/>
                  </a:schemeClr>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OffProtocol'!$C$188:$K$188</c:f>
              <c:numCache>
                <c:formatCode>General</c:formatCode>
                <c:ptCount val="9"/>
                <c:pt idx="0">
                  <c:v>2.5224442335063202</c:v>
                </c:pt>
                <c:pt idx="1">
                  <c:v>2.195899652409234</c:v>
                </c:pt>
                <c:pt idx="2">
                  <c:v>2.307496037913213</c:v>
                </c:pt>
                <c:pt idx="3">
                  <c:v>2.531478917042254</c:v>
                </c:pt>
                <c:pt idx="4">
                  <c:v>2.5622928644564751</c:v>
                </c:pt>
                <c:pt idx="5">
                  <c:v>2.5526682161121932</c:v>
                </c:pt>
                <c:pt idx="6">
                  <c:v>2.5751878449276608</c:v>
                </c:pt>
                <c:pt idx="7">
                  <c:v>2.7944880466591702</c:v>
                </c:pt>
                <c:pt idx="8">
                  <c:v>2.46686762035411</c:v>
                </c:pt>
              </c:numCache>
            </c:numRef>
          </c:val>
          <c:smooth val="1"/>
        </c:ser>
        <c:ser>
          <c:idx val="38"/>
          <c:order val="38"/>
          <c:tx>
            <c:strRef>
              <c:f>'HVL censored OffProtocol'!$A$189</c:f>
              <c:strCache>
                <c:ptCount val="1"/>
                <c:pt idx="0">
                  <c:v>12-026</c:v>
                </c:pt>
              </c:strCache>
            </c:strRef>
          </c:tx>
          <c:spPr>
            <a:ln w="19050">
              <a:solidFill>
                <a:schemeClr val="tx1">
                  <a:lumMod val="85000"/>
                  <a:lumOff val="15000"/>
                </a:schemeClr>
              </a:solidFill>
            </a:ln>
          </c:spPr>
          <c:marker>
            <c:symbol val="triangle"/>
            <c:size val="5"/>
            <c:spPr>
              <a:solidFill>
                <a:schemeClr val="bg1"/>
              </a:solidFill>
              <a:ln>
                <a:solidFill>
                  <a:schemeClr val="tx1">
                    <a:lumMod val="85000"/>
                    <a:lumOff val="15000"/>
                  </a:schemeClr>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OffProtocol'!$C$189:$K$189</c:f>
              <c:numCache>
                <c:formatCode>General</c:formatCode>
                <c:ptCount val="9"/>
                <c:pt idx="0">
                  <c:v>4.07232343829304</c:v>
                </c:pt>
                <c:pt idx="1">
                  <c:v>4.116607743988248</c:v>
                </c:pt>
                <c:pt idx="2">
                  <c:v>2.8182258936139561</c:v>
                </c:pt>
                <c:pt idx="3">
                  <c:v>4.0001736830584651</c:v>
                </c:pt>
                <c:pt idx="4">
                  <c:v>3.7323937598229682</c:v>
                </c:pt>
                <c:pt idx="5">
                  <c:v>3.853211334503317</c:v>
                </c:pt>
                <c:pt idx="6">
                  <c:v>4.2298865292458867</c:v>
                </c:pt>
                <c:pt idx="7">
                  <c:v>4.4818437714183803</c:v>
                </c:pt>
                <c:pt idx="8">
                  <c:v>4.6041396177210787</c:v>
                </c:pt>
              </c:numCache>
            </c:numRef>
          </c:val>
          <c:smooth val="1"/>
        </c:ser>
        <c:ser>
          <c:idx val="39"/>
          <c:order val="39"/>
          <c:tx>
            <c:strRef>
              <c:f>'HVL censored OffProtocol'!$A$190</c:f>
              <c:strCache>
                <c:ptCount val="1"/>
                <c:pt idx="0">
                  <c:v>14-001</c:v>
                </c:pt>
              </c:strCache>
            </c:strRef>
          </c:tx>
          <c:spPr>
            <a:ln w="19050">
              <a:solidFill>
                <a:schemeClr val="tx1">
                  <a:lumMod val="50000"/>
                  <a:lumOff val="50000"/>
                </a:schemeClr>
              </a:solidFill>
              <a:prstDash val="sysDash"/>
            </a:ln>
          </c:spPr>
          <c:marker>
            <c:spPr>
              <a:solidFill>
                <a:schemeClr val="tx1">
                  <a:lumMod val="50000"/>
                  <a:lumOff val="50000"/>
                </a:schemeClr>
              </a:solidFill>
              <a:ln>
                <a:solidFill>
                  <a:schemeClr val="tx1">
                    <a:lumMod val="50000"/>
                    <a:lumOff val="50000"/>
                  </a:schemeClr>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OffProtocol'!$C$190:$K$190</c:f>
              <c:numCache>
                <c:formatCode>General</c:formatCode>
                <c:ptCount val="9"/>
                <c:pt idx="0">
                  <c:v>4.4113166040675464</c:v>
                </c:pt>
                <c:pt idx="1">
                  <c:v>4.0703334558530662</c:v>
                </c:pt>
                <c:pt idx="2">
                  <c:v>3.898725181589493</c:v>
                </c:pt>
                <c:pt idx="3">
                  <c:v>4.185938589826586</c:v>
                </c:pt>
                <c:pt idx="4">
                  <c:v>4.1855421548543781</c:v>
                </c:pt>
                <c:pt idx="5">
                  <c:v>4.2015882810735183</c:v>
                </c:pt>
                <c:pt idx="6">
                  <c:v>4.3463138470591156</c:v>
                </c:pt>
                <c:pt idx="7">
                  <c:v>4.5365079402769286</c:v>
                </c:pt>
                <c:pt idx="8">
                  <c:v>4.1694686978269386</c:v>
                </c:pt>
              </c:numCache>
            </c:numRef>
          </c:val>
          <c:smooth val="1"/>
        </c:ser>
        <c:ser>
          <c:idx val="40"/>
          <c:order val="40"/>
          <c:tx>
            <c:strRef>
              <c:f>'HVL censored OffProtocol'!$A$191</c:f>
              <c:strCache>
                <c:ptCount val="1"/>
                <c:pt idx="0">
                  <c:v>16-001</c:v>
                </c:pt>
              </c:strCache>
            </c:strRef>
          </c:tx>
          <c:spPr>
            <a:ln w="19050">
              <a:prstDash val="sysDash"/>
            </a:ln>
          </c:spPr>
          <c:marker>
            <c:symbol val="diamond"/>
            <c:size val="5"/>
            <c:spPr>
              <a:ln>
                <a:solidFill>
                  <a:schemeClr val="tx1"/>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OffProtocol'!$C$191:$K$191</c:f>
              <c:numCache>
                <c:formatCode>General</c:formatCode>
                <c:ptCount val="9"/>
                <c:pt idx="0">
                  <c:v>4.0057380426514237</c:v>
                </c:pt>
                <c:pt idx="1">
                  <c:v>4.1744087320731218</c:v>
                </c:pt>
                <c:pt idx="2">
                  <c:v>4.2465478177418197</c:v>
                </c:pt>
                <c:pt idx="3">
                  <c:v>4.2156111296128502</c:v>
                </c:pt>
                <c:pt idx="4">
                  <c:v>3.426998958756537</c:v>
                </c:pt>
                <c:pt idx="5">
                  <c:v>4.1954291424570629</c:v>
                </c:pt>
                <c:pt idx="6">
                  <c:v>4.1606485744361619</c:v>
                </c:pt>
                <c:pt idx="7">
                  <c:v>4.2311126290563514</c:v>
                </c:pt>
                <c:pt idx="8">
                  <c:v>4.2087368771144034</c:v>
                </c:pt>
              </c:numCache>
            </c:numRef>
          </c:val>
          <c:smooth val="1"/>
        </c:ser>
        <c:ser>
          <c:idx val="41"/>
          <c:order val="41"/>
          <c:tx>
            <c:strRef>
              <c:f>'HVL censored OffProtocol'!$A$192</c:f>
              <c:strCache>
                <c:ptCount val="1"/>
                <c:pt idx="0">
                  <c:v>17-003</c:v>
                </c:pt>
              </c:strCache>
            </c:strRef>
          </c:tx>
          <c:spPr>
            <a:ln w="19050">
              <a:solidFill>
                <a:schemeClr val="tx1"/>
              </a:solidFill>
              <a:prstDash val="dash"/>
            </a:ln>
          </c:spPr>
          <c:marker>
            <c:spPr>
              <a:ln>
                <a:solidFill>
                  <a:schemeClr val="tx1"/>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OffProtocol'!$C$192:$K$192</c:f>
              <c:numCache>
                <c:formatCode>General</c:formatCode>
                <c:ptCount val="9"/>
                <c:pt idx="0">
                  <c:v>3.8603380065709931</c:v>
                </c:pt>
                <c:pt idx="1">
                  <c:v>4.4099331233312951</c:v>
                </c:pt>
                <c:pt idx="2">
                  <c:v>4.1038037209559546</c:v>
                </c:pt>
                <c:pt idx="3">
                  <c:v>4.2648178230095342</c:v>
                </c:pt>
                <c:pt idx="4">
                  <c:v>4.1105897102992461</c:v>
                </c:pt>
                <c:pt idx="5">
                  <c:v>4.4440447959180771</c:v>
                </c:pt>
                <c:pt idx="6">
                  <c:v>4.2329961103921541</c:v>
                </c:pt>
                <c:pt idx="7">
                  <c:v>3.4216039268698282</c:v>
                </c:pt>
                <c:pt idx="8">
                  <c:v>4.5526682161121936</c:v>
                </c:pt>
              </c:numCache>
            </c:numRef>
          </c:val>
          <c:smooth val="0"/>
        </c:ser>
        <c:ser>
          <c:idx val="42"/>
          <c:order val="42"/>
          <c:tx>
            <c:strRef>
              <c:f>'HVL censored OffProtocol'!$A$193</c:f>
              <c:strCache>
                <c:ptCount val="1"/>
                <c:pt idx="0">
                  <c:v>21-003</c:v>
                </c:pt>
              </c:strCache>
            </c:strRef>
          </c:tx>
          <c:spPr>
            <a:ln w="19050">
              <a:solidFill>
                <a:schemeClr val="tx1"/>
              </a:solidFill>
            </a:ln>
          </c:spPr>
          <c:marker>
            <c:symbol val="circle"/>
            <c:size val="5"/>
            <c:spPr>
              <a:solidFill>
                <a:schemeClr val="bg1">
                  <a:lumMod val="95000"/>
                </a:schemeClr>
              </a:solidFill>
              <a:ln>
                <a:solidFill>
                  <a:schemeClr val="tx1"/>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OffProtocol'!$C$193:$K$193</c:f>
              <c:numCache>
                <c:formatCode>General</c:formatCode>
                <c:ptCount val="9"/>
                <c:pt idx="0">
                  <c:v>3.550717423469282</c:v>
                </c:pt>
                <c:pt idx="1">
                  <c:v>3.2482185611900749</c:v>
                </c:pt>
                <c:pt idx="2">
                  <c:v>3.3712526291249358</c:v>
                </c:pt>
                <c:pt idx="3">
                  <c:v>3.1115985248803941</c:v>
                </c:pt>
                <c:pt idx="4">
                  <c:v>3.1714339009430081</c:v>
                </c:pt>
                <c:pt idx="5">
                  <c:v>3.377124042346455</c:v>
                </c:pt>
                <c:pt idx="6">
                  <c:v>3.158663980813988</c:v>
                </c:pt>
                <c:pt idx="7">
                  <c:v>3.4014005407815442</c:v>
                </c:pt>
                <c:pt idx="8">
                  <c:v>3.3729120029701072</c:v>
                </c:pt>
              </c:numCache>
            </c:numRef>
          </c:val>
          <c:smooth val="1"/>
        </c:ser>
        <c:ser>
          <c:idx val="43"/>
          <c:order val="43"/>
          <c:tx>
            <c:strRef>
              <c:f>'HVL censored OffProtocol'!$A$194</c:f>
              <c:strCache>
                <c:ptCount val="1"/>
                <c:pt idx="0">
                  <c:v>22-002</c:v>
                </c:pt>
              </c:strCache>
            </c:strRef>
          </c:tx>
          <c:spPr>
            <a:ln w="19050">
              <a:solidFill>
                <a:schemeClr val="tx1">
                  <a:lumMod val="50000"/>
                  <a:lumOff val="50000"/>
                </a:schemeClr>
              </a:solidFill>
              <a:prstDash val="lgDash"/>
            </a:ln>
          </c:spPr>
          <c:marker>
            <c:symbol val="triangle"/>
            <c:size val="5"/>
            <c:spPr>
              <a:solidFill>
                <a:schemeClr val="tx1">
                  <a:lumMod val="50000"/>
                  <a:lumOff val="50000"/>
                </a:schemeClr>
              </a:solidFill>
              <a:ln>
                <a:solidFill>
                  <a:schemeClr val="tx1">
                    <a:lumMod val="50000"/>
                    <a:lumOff val="50000"/>
                  </a:schemeClr>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OffProtocol'!$C$194:$K$194</c:f>
              <c:numCache>
                <c:formatCode>General</c:formatCode>
                <c:ptCount val="9"/>
                <c:pt idx="0">
                  <c:v>5.038397593574282</c:v>
                </c:pt>
                <c:pt idx="1">
                  <c:v>5.4028286046635401</c:v>
                </c:pt>
                <c:pt idx="2">
                  <c:v>5.038397593574282</c:v>
                </c:pt>
                <c:pt idx="3">
                  <c:v>5.459196407798105</c:v>
                </c:pt>
                <c:pt idx="4">
                  <c:v>5.32564905091726</c:v>
                </c:pt>
                <c:pt idx="5">
                  <c:v>4.5934965158993668</c:v>
                </c:pt>
                <c:pt idx="6">
                  <c:v>5.3282552102107026</c:v>
                </c:pt>
                <c:pt idx="7">
                  <c:v>5.210238236161727</c:v>
                </c:pt>
                <c:pt idx="8">
                  <c:v>5.1181125475176632</c:v>
                </c:pt>
              </c:numCache>
            </c:numRef>
          </c:val>
          <c:smooth val="1"/>
        </c:ser>
        <c:ser>
          <c:idx val="44"/>
          <c:order val="44"/>
          <c:tx>
            <c:strRef>
              <c:f>'HVL censored OffProtocol'!$A$195</c:f>
              <c:strCache>
                <c:ptCount val="1"/>
                <c:pt idx="0">
                  <c:v>23-010</c:v>
                </c:pt>
              </c:strCache>
            </c:strRef>
          </c:tx>
          <c:spPr>
            <a:ln w="19050">
              <a:solidFill>
                <a:schemeClr val="bg1">
                  <a:lumMod val="50000"/>
                </a:schemeClr>
              </a:solidFill>
              <a:prstDash val="dashDot"/>
            </a:ln>
          </c:spPr>
          <c:marker>
            <c:symbol val="diamond"/>
            <c:size val="5"/>
            <c:spPr>
              <a:solidFill>
                <a:schemeClr val="tx1">
                  <a:lumMod val="50000"/>
                  <a:lumOff val="50000"/>
                </a:schemeClr>
              </a:solidFill>
              <a:ln>
                <a:solidFill>
                  <a:schemeClr val="tx1">
                    <a:lumMod val="50000"/>
                    <a:lumOff val="50000"/>
                  </a:schemeClr>
                </a:solidFill>
              </a:ln>
            </c:spPr>
          </c:marker>
          <c:cat>
            <c:numRef>
              <c:f>'HVL censored OffProtocol'!$M$152:$M$160</c:f>
              <c:numCache>
                <c:formatCode>General</c:formatCode>
                <c:ptCount val="9"/>
                <c:pt idx="0">
                  <c:v>0</c:v>
                </c:pt>
                <c:pt idx="1">
                  <c:v>12</c:v>
                </c:pt>
                <c:pt idx="2">
                  <c:v>24</c:v>
                </c:pt>
                <c:pt idx="3">
                  <c:v>36</c:v>
                </c:pt>
                <c:pt idx="4">
                  <c:v>48</c:v>
                </c:pt>
                <c:pt idx="5">
                  <c:v>60</c:v>
                </c:pt>
                <c:pt idx="6">
                  <c:v>72</c:v>
                </c:pt>
                <c:pt idx="7">
                  <c:v>84</c:v>
                </c:pt>
                <c:pt idx="8">
                  <c:v>96</c:v>
                </c:pt>
              </c:numCache>
            </c:numRef>
          </c:cat>
          <c:val>
            <c:numRef>
              <c:f>'HVL censored OffProtocol'!$C$195:$K$195</c:f>
              <c:numCache>
                <c:formatCode>General</c:formatCode>
                <c:ptCount val="9"/>
                <c:pt idx="0">
                  <c:v>3.5089335260500318</c:v>
                </c:pt>
                <c:pt idx="1">
                  <c:v>4.072102778885176</c:v>
                </c:pt>
                <c:pt idx="2">
                  <c:v>3.9233994661587159</c:v>
                </c:pt>
                <c:pt idx="3">
                  <c:v>4.2941795412924826</c:v>
                </c:pt>
                <c:pt idx="4">
                  <c:v>4.1346551422776487</c:v>
                </c:pt>
                <c:pt idx="5">
                  <c:v>4.5155294493748617</c:v>
                </c:pt>
                <c:pt idx="6">
                  <c:v>4.6278367697324132</c:v>
                </c:pt>
                <c:pt idx="7">
                  <c:v>4.9521625742144622</c:v>
                </c:pt>
                <c:pt idx="8">
                  <c:v>4.4604618267265996</c:v>
                </c:pt>
              </c:numCache>
            </c:numRef>
          </c:val>
          <c:smooth val="1"/>
        </c:ser>
        <c:dLbls>
          <c:showLegendKey val="0"/>
          <c:showVal val="0"/>
          <c:showCatName val="0"/>
          <c:showSerName val="0"/>
          <c:showPercent val="0"/>
          <c:showBubbleSize val="0"/>
        </c:dLbls>
        <c:marker val="1"/>
        <c:smooth val="0"/>
        <c:axId val="132392832"/>
        <c:axId val="132399488"/>
      </c:lineChart>
      <c:catAx>
        <c:axId val="132392832"/>
        <c:scaling>
          <c:orientation val="minMax"/>
        </c:scaling>
        <c:delete val="0"/>
        <c:axPos val="b"/>
        <c:title>
          <c:tx>
            <c:rich>
              <a:bodyPr/>
              <a:lstStyle/>
              <a:p>
                <a:pPr>
                  <a:defRPr/>
                </a:pPr>
                <a:r>
                  <a:rPr lang="en-US"/>
                  <a:t>Time (Weeks)</a:t>
                </a:r>
              </a:p>
            </c:rich>
          </c:tx>
          <c:layout/>
          <c:overlay val="0"/>
        </c:title>
        <c:numFmt formatCode="General" sourceLinked="1"/>
        <c:majorTickMark val="out"/>
        <c:minorTickMark val="none"/>
        <c:tickLblPos val="nextTo"/>
        <c:spPr>
          <a:ln w="12700">
            <a:solidFill>
              <a:schemeClr val="tx1"/>
            </a:solidFill>
          </a:ln>
        </c:spPr>
        <c:crossAx val="132399488"/>
        <c:crosses val="autoZero"/>
        <c:auto val="1"/>
        <c:lblAlgn val="ctr"/>
        <c:lblOffset val="100"/>
        <c:noMultiLvlLbl val="0"/>
      </c:catAx>
      <c:valAx>
        <c:axId val="132399488"/>
        <c:scaling>
          <c:orientation val="minMax"/>
          <c:max val="6"/>
          <c:min val="1"/>
        </c:scaling>
        <c:delete val="0"/>
        <c:axPos val="l"/>
        <c:title>
          <c:tx>
            <c:rich>
              <a:bodyPr rot="-5400000" vert="horz"/>
              <a:lstStyle/>
              <a:p>
                <a:pPr>
                  <a:defRPr/>
                </a:pPr>
                <a:r>
                  <a:rPr lang="en-US" dirty="0"/>
                  <a:t>HIV Viral Load </a:t>
                </a:r>
                <a:endParaRPr lang="en-US" dirty="0" smtClean="0"/>
              </a:p>
              <a:p>
                <a:pPr>
                  <a:defRPr/>
                </a:pPr>
                <a:r>
                  <a:rPr lang="en-US" dirty="0" smtClean="0"/>
                  <a:t>(</a:t>
                </a:r>
                <a:r>
                  <a:rPr lang="en-US" dirty="0"/>
                  <a:t>Log</a:t>
                </a:r>
                <a:r>
                  <a:rPr lang="en-US" baseline="-25000" dirty="0"/>
                  <a:t>10 </a:t>
                </a:r>
                <a:r>
                  <a:rPr lang="en-US" dirty="0"/>
                  <a:t>copies/mL)</a:t>
                </a:r>
              </a:p>
            </c:rich>
          </c:tx>
          <c:layout>
            <c:manualLayout>
              <c:xMode val="edge"/>
              <c:yMode val="edge"/>
              <c:x val="2.0565555077980201E-2"/>
              <c:y val="0.14804444805278"/>
            </c:manualLayout>
          </c:layout>
          <c:overlay val="0"/>
        </c:title>
        <c:numFmt formatCode="General" sourceLinked="1"/>
        <c:majorTickMark val="out"/>
        <c:minorTickMark val="none"/>
        <c:tickLblPos val="nextTo"/>
        <c:spPr>
          <a:ln w="12700">
            <a:solidFill>
              <a:schemeClr val="tx1"/>
            </a:solidFill>
          </a:ln>
        </c:spPr>
        <c:crossAx val="132392832"/>
        <c:crosses val="autoZero"/>
        <c:crossBetween val="between"/>
        <c:majorUnit val="1"/>
      </c:valAx>
    </c:plotArea>
    <c:plotVisOnly val="1"/>
    <c:dispBlanksAs val="span"/>
    <c:showDLblsOverMax val="0"/>
  </c:chart>
  <c:txPr>
    <a:bodyPr/>
    <a:lstStyle/>
    <a:p>
      <a:pPr>
        <a:defRPr sz="1200">
          <a:latin typeface="Arial"/>
          <a:cs typeface="Aria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C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CA"/>
          </a:p>
        </p:txBody>
      </p:sp>
      <p:sp>
        <p:nvSpPr>
          <p:cNvPr id="4" name="Date Placeholder 3"/>
          <p:cNvSpPr>
            <a:spLocks noGrp="1"/>
          </p:cNvSpPr>
          <p:nvPr>
            <p:ph type="dt" sz="half" idx="10"/>
          </p:nvPr>
        </p:nvSpPr>
        <p:spPr/>
        <p:txBody>
          <a:bodyPr/>
          <a:lstStyle/>
          <a:p>
            <a:fld id="{A5BE7D44-6BA6-419B-8E00-5F48EBE86C7D}" type="datetimeFigureOut">
              <a:rPr lang="en-CA" smtClean="0"/>
              <a:t>08/07/2022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6A731E5-85AC-486D-83EE-2DED90BC7365}" type="slidenum">
              <a:rPr lang="en-CA" smtClean="0"/>
              <a:t>‹#›</a:t>
            </a:fld>
            <a:endParaRPr lang="en-CA"/>
          </a:p>
        </p:txBody>
      </p:sp>
    </p:spTree>
    <p:extLst>
      <p:ext uri="{BB962C8B-B14F-4D97-AF65-F5344CB8AC3E}">
        <p14:creationId xmlns:p14="http://schemas.microsoft.com/office/powerpoint/2010/main" val="1021743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5BE7D44-6BA6-419B-8E00-5F48EBE86C7D}" type="datetimeFigureOut">
              <a:rPr lang="en-CA" smtClean="0"/>
              <a:t>08/07/2022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6A731E5-85AC-486D-83EE-2DED90BC7365}" type="slidenum">
              <a:rPr lang="en-CA" smtClean="0"/>
              <a:t>‹#›</a:t>
            </a:fld>
            <a:endParaRPr lang="en-CA"/>
          </a:p>
        </p:txBody>
      </p:sp>
    </p:spTree>
    <p:extLst>
      <p:ext uri="{BB962C8B-B14F-4D97-AF65-F5344CB8AC3E}">
        <p14:creationId xmlns:p14="http://schemas.microsoft.com/office/powerpoint/2010/main" val="2220312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C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5BE7D44-6BA6-419B-8E00-5F48EBE86C7D}" type="datetimeFigureOut">
              <a:rPr lang="en-CA" smtClean="0"/>
              <a:t>08/07/2022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6A731E5-85AC-486D-83EE-2DED90BC7365}" type="slidenum">
              <a:rPr lang="en-CA" smtClean="0"/>
              <a:t>‹#›</a:t>
            </a:fld>
            <a:endParaRPr lang="en-CA"/>
          </a:p>
        </p:txBody>
      </p:sp>
    </p:spTree>
    <p:extLst>
      <p:ext uri="{BB962C8B-B14F-4D97-AF65-F5344CB8AC3E}">
        <p14:creationId xmlns:p14="http://schemas.microsoft.com/office/powerpoint/2010/main" val="1006805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10"/>
          </p:nvPr>
        </p:nvSpPr>
        <p:spPr/>
        <p:txBody>
          <a:bodyPr/>
          <a:lstStyle/>
          <a:p>
            <a:fld id="{A5BE7D44-6BA6-419B-8E00-5F48EBE86C7D}" type="datetimeFigureOut">
              <a:rPr lang="en-CA" smtClean="0"/>
              <a:t>08/07/2022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6A731E5-85AC-486D-83EE-2DED90BC7365}" type="slidenum">
              <a:rPr lang="en-CA" smtClean="0"/>
              <a:t>‹#›</a:t>
            </a:fld>
            <a:endParaRPr lang="en-CA"/>
          </a:p>
        </p:txBody>
      </p:sp>
    </p:spTree>
    <p:extLst>
      <p:ext uri="{BB962C8B-B14F-4D97-AF65-F5344CB8AC3E}">
        <p14:creationId xmlns:p14="http://schemas.microsoft.com/office/powerpoint/2010/main" val="2706368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C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5BE7D44-6BA6-419B-8E00-5F48EBE86C7D}" type="datetimeFigureOut">
              <a:rPr lang="en-CA" smtClean="0"/>
              <a:t>08/07/2022</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F6A731E5-85AC-486D-83EE-2DED90BC7365}" type="slidenum">
              <a:rPr lang="en-CA" smtClean="0"/>
              <a:t>‹#›</a:t>
            </a:fld>
            <a:endParaRPr lang="en-CA"/>
          </a:p>
        </p:txBody>
      </p:sp>
    </p:spTree>
    <p:extLst>
      <p:ext uri="{BB962C8B-B14F-4D97-AF65-F5344CB8AC3E}">
        <p14:creationId xmlns:p14="http://schemas.microsoft.com/office/powerpoint/2010/main" val="171111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p:cNvSpPr>
            <a:spLocks noGrp="1"/>
          </p:cNvSpPr>
          <p:nvPr>
            <p:ph type="dt" sz="half" idx="10"/>
          </p:nvPr>
        </p:nvSpPr>
        <p:spPr/>
        <p:txBody>
          <a:bodyPr/>
          <a:lstStyle/>
          <a:p>
            <a:fld id="{A5BE7D44-6BA6-419B-8E00-5F48EBE86C7D}" type="datetimeFigureOut">
              <a:rPr lang="en-CA" smtClean="0"/>
              <a:t>08/07/2022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6A731E5-85AC-486D-83EE-2DED90BC7365}" type="slidenum">
              <a:rPr lang="en-CA" smtClean="0"/>
              <a:t>‹#›</a:t>
            </a:fld>
            <a:endParaRPr lang="en-CA"/>
          </a:p>
        </p:txBody>
      </p:sp>
    </p:spTree>
    <p:extLst>
      <p:ext uri="{BB962C8B-B14F-4D97-AF65-F5344CB8AC3E}">
        <p14:creationId xmlns:p14="http://schemas.microsoft.com/office/powerpoint/2010/main" val="2426005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C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p:cNvSpPr>
            <a:spLocks noGrp="1"/>
          </p:cNvSpPr>
          <p:nvPr>
            <p:ph type="dt" sz="half" idx="10"/>
          </p:nvPr>
        </p:nvSpPr>
        <p:spPr/>
        <p:txBody>
          <a:bodyPr/>
          <a:lstStyle/>
          <a:p>
            <a:fld id="{A5BE7D44-6BA6-419B-8E00-5F48EBE86C7D}" type="datetimeFigureOut">
              <a:rPr lang="en-CA" smtClean="0"/>
              <a:t>08/07/2022</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F6A731E5-85AC-486D-83EE-2DED90BC7365}" type="slidenum">
              <a:rPr lang="en-CA" smtClean="0"/>
              <a:t>‹#›</a:t>
            </a:fld>
            <a:endParaRPr lang="en-CA"/>
          </a:p>
        </p:txBody>
      </p:sp>
    </p:spTree>
    <p:extLst>
      <p:ext uri="{BB962C8B-B14F-4D97-AF65-F5344CB8AC3E}">
        <p14:creationId xmlns:p14="http://schemas.microsoft.com/office/powerpoint/2010/main" val="15012759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CA"/>
          </a:p>
        </p:txBody>
      </p:sp>
      <p:sp>
        <p:nvSpPr>
          <p:cNvPr id="3" name="Date Placeholder 2"/>
          <p:cNvSpPr>
            <a:spLocks noGrp="1"/>
          </p:cNvSpPr>
          <p:nvPr>
            <p:ph type="dt" sz="half" idx="10"/>
          </p:nvPr>
        </p:nvSpPr>
        <p:spPr/>
        <p:txBody>
          <a:bodyPr/>
          <a:lstStyle/>
          <a:p>
            <a:fld id="{A5BE7D44-6BA6-419B-8E00-5F48EBE86C7D}" type="datetimeFigureOut">
              <a:rPr lang="en-CA" smtClean="0"/>
              <a:t>08/07/2022</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F6A731E5-85AC-486D-83EE-2DED90BC7365}" type="slidenum">
              <a:rPr lang="en-CA" smtClean="0"/>
              <a:t>‹#›</a:t>
            </a:fld>
            <a:endParaRPr lang="en-CA"/>
          </a:p>
        </p:txBody>
      </p:sp>
    </p:spTree>
    <p:extLst>
      <p:ext uri="{BB962C8B-B14F-4D97-AF65-F5344CB8AC3E}">
        <p14:creationId xmlns:p14="http://schemas.microsoft.com/office/powerpoint/2010/main" val="747097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BE7D44-6BA6-419B-8E00-5F48EBE86C7D}" type="datetimeFigureOut">
              <a:rPr lang="en-CA" smtClean="0"/>
              <a:t>08/07/2022</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F6A731E5-85AC-486D-83EE-2DED90BC7365}" type="slidenum">
              <a:rPr lang="en-CA" smtClean="0"/>
              <a:t>‹#›</a:t>
            </a:fld>
            <a:endParaRPr lang="en-CA"/>
          </a:p>
        </p:txBody>
      </p:sp>
    </p:spTree>
    <p:extLst>
      <p:ext uri="{BB962C8B-B14F-4D97-AF65-F5344CB8AC3E}">
        <p14:creationId xmlns:p14="http://schemas.microsoft.com/office/powerpoint/2010/main" val="193511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C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BE7D44-6BA6-419B-8E00-5F48EBE86C7D}" type="datetimeFigureOut">
              <a:rPr lang="en-CA" smtClean="0"/>
              <a:t>08/07/2022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6A731E5-85AC-486D-83EE-2DED90BC7365}" type="slidenum">
              <a:rPr lang="en-CA" smtClean="0"/>
              <a:t>‹#›</a:t>
            </a:fld>
            <a:endParaRPr lang="en-CA"/>
          </a:p>
        </p:txBody>
      </p:sp>
    </p:spTree>
    <p:extLst>
      <p:ext uri="{BB962C8B-B14F-4D97-AF65-F5344CB8AC3E}">
        <p14:creationId xmlns:p14="http://schemas.microsoft.com/office/powerpoint/2010/main" val="24263275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C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5BE7D44-6BA6-419B-8E00-5F48EBE86C7D}" type="datetimeFigureOut">
              <a:rPr lang="en-CA" smtClean="0"/>
              <a:t>08/07/2022</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F6A731E5-85AC-486D-83EE-2DED90BC7365}" type="slidenum">
              <a:rPr lang="en-CA" smtClean="0"/>
              <a:t>‹#›</a:t>
            </a:fld>
            <a:endParaRPr lang="en-CA"/>
          </a:p>
        </p:txBody>
      </p:sp>
    </p:spTree>
    <p:extLst>
      <p:ext uri="{BB962C8B-B14F-4D97-AF65-F5344CB8AC3E}">
        <p14:creationId xmlns:p14="http://schemas.microsoft.com/office/powerpoint/2010/main" val="2630636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BE7D44-6BA6-419B-8E00-5F48EBE86C7D}" type="datetimeFigureOut">
              <a:rPr lang="en-CA" smtClean="0"/>
              <a:t>08/07/2022</a:t>
            </a:fld>
            <a:endParaRPr lang="en-C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A731E5-85AC-486D-83EE-2DED90BC7365}" type="slidenum">
              <a:rPr lang="en-CA" smtClean="0"/>
              <a:t>‹#›</a:t>
            </a:fld>
            <a:endParaRPr lang="en-CA"/>
          </a:p>
        </p:txBody>
      </p:sp>
    </p:spTree>
    <p:extLst>
      <p:ext uri="{BB962C8B-B14F-4D97-AF65-F5344CB8AC3E}">
        <p14:creationId xmlns:p14="http://schemas.microsoft.com/office/powerpoint/2010/main" val="2492441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7.xml"/><Relationship Id="rId5" Type="http://schemas.openxmlformats.org/officeDocument/2006/relationships/chart" Target="../charts/chart4.xm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hart 12"/>
          <p:cNvGraphicFramePr>
            <a:graphicFrameLocks/>
          </p:cNvGraphicFramePr>
          <p:nvPr>
            <p:extLst>
              <p:ext uri="{D42A27DB-BD31-4B8C-83A1-F6EECF244321}">
                <p14:modId xmlns:p14="http://schemas.microsoft.com/office/powerpoint/2010/main" val="925450242"/>
              </p:ext>
            </p:extLst>
          </p:nvPr>
        </p:nvGraphicFramePr>
        <p:xfrm>
          <a:off x="311150" y="154062"/>
          <a:ext cx="4404866" cy="29939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5" name="Chart 14"/>
          <p:cNvGraphicFramePr>
            <a:graphicFrameLocks/>
          </p:cNvGraphicFramePr>
          <p:nvPr>
            <p:extLst>
              <p:ext uri="{D42A27DB-BD31-4B8C-83A1-F6EECF244321}">
                <p14:modId xmlns:p14="http://schemas.microsoft.com/office/powerpoint/2010/main" val="2514787073"/>
              </p:ext>
            </p:extLst>
          </p:nvPr>
        </p:nvGraphicFramePr>
        <p:xfrm>
          <a:off x="4752528" y="188640"/>
          <a:ext cx="4499992" cy="3024336"/>
        </p:xfrm>
        <a:graphic>
          <a:graphicData uri="http://schemas.openxmlformats.org/drawingml/2006/chart">
            <c:chart xmlns:c="http://schemas.openxmlformats.org/drawingml/2006/chart" xmlns:r="http://schemas.openxmlformats.org/officeDocument/2006/relationships" r:id="rId3"/>
          </a:graphicData>
        </a:graphic>
      </p:graphicFrame>
      <p:sp>
        <p:nvSpPr>
          <p:cNvPr id="16" name="TextBox 15"/>
          <p:cNvSpPr txBox="1"/>
          <p:nvPr/>
        </p:nvSpPr>
        <p:spPr>
          <a:xfrm>
            <a:off x="175036" y="199673"/>
            <a:ext cx="2609509" cy="276999"/>
          </a:xfrm>
          <a:prstGeom prst="rect">
            <a:avLst/>
          </a:prstGeom>
          <a:noFill/>
        </p:spPr>
        <p:txBody>
          <a:bodyPr wrap="none" rtlCol="0">
            <a:spAutoFit/>
          </a:bodyPr>
          <a:lstStyle/>
          <a:p>
            <a:r>
              <a:rPr lang="en-US" sz="1200" dirty="0" smtClean="0">
                <a:latin typeface="Arial"/>
                <a:cs typeface="Arial"/>
              </a:rPr>
              <a:t>A) Control: Intent-to-</a:t>
            </a:r>
            <a:r>
              <a:rPr lang="en-US" sz="1200" dirty="0">
                <a:latin typeface="Arial"/>
                <a:cs typeface="Arial"/>
              </a:rPr>
              <a:t>t</a:t>
            </a:r>
            <a:r>
              <a:rPr lang="en-US" sz="1200" dirty="0" smtClean="0">
                <a:latin typeface="Arial"/>
                <a:cs typeface="Arial"/>
              </a:rPr>
              <a:t>reat censoring</a:t>
            </a:r>
            <a:endParaRPr lang="en-CA" sz="1200" dirty="0">
              <a:latin typeface="Arial"/>
              <a:cs typeface="Arial"/>
            </a:endParaRPr>
          </a:p>
        </p:txBody>
      </p:sp>
      <p:sp>
        <p:nvSpPr>
          <p:cNvPr id="17" name="TextBox 16"/>
          <p:cNvSpPr txBox="1"/>
          <p:nvPr/>
        </p:nvSpPr>
        <p:spPr>
          <a:xfrm>
            <a:off x="4716016" y="199673"/>
            <a:ext cx="2793403" cy="276999"/>
          </a:xfrm>
          <a:prstGeom prst="rect">
            <a:avLst/>
          </a:prstGeom>
          <a:noFill/>
        </p:spPr>
        <p:txBody>
          <a:bodyPr wrap="none" rtlCol="0">
            <a:spAutoFit/>
          </a:bodyPr>
          <a:lstStyle/>
          <a:p>
            <a:r>
              <a:rPr lang="en-US" sz="1200" dirty="0">
                <a:latin typeface="Arial"/>
                <a:cs typeface="Arial"/>
              </a:rPr>
              <a:t>B</a:t>
            </a:r>
            <a:r>
              <a:rPr lang="en-US" sz="1200" dirty="0" smtClean="0">
                <a:latin typeface="Arial"/>
                <a:cs typeface="Arial"/>
              </a:rPr>
              <a:t>) Treatment: Intent-to-treat censoring</a:t>
            </a:r>
            <a:endParaRPr lang="en-CA" sz="1200" dirty="0">
              <a:latin typeface="Arial"/>
              <a:cs typeface="Arial"/>
            </a:endParaRPr>
          </a:p>
        </p:txBody>
      </p:sp>
      <p:sp>
        <p:nvSpPr>
          <p:cNvPr id="18" name="TextBox 17"/>
          <p:cNvSpPr txBox="1"/>
          <p:nvPr/>
        </p:nvSpPr>
        <p:spPr>
          <a:xfrm>
            <a:off x="175036" y="3185108"/>
            <a:ext cx="2482546" cy="276999"/>
          </a:xfrm>
          <a:prstGeom prst="rect">
            <a:avLst/>
          </a:prstGeom>
          <a:noFill/>
        </p:spPr>
        <p:txBody>
          <a:bodyPr wrap="none" rtlCol="0">
            <a:spAutoFit/>
          </a:bodyPr>
          <a:lstStyle/>
          <a:p>
            <a:r>
              <a:rPr lang="en-US" sz="1200" dirty="0" smtClean="0">
                <a:latin typeface="Arial"/>
                <a:cs typeface="Arial"/>
              </a:rPr>
              <a:t>C) Control: Off-protocol censoring</a:t>
            </a:r>
            <a:endParaRPr lang="en-CA" dirty="0">
              <a:latin typeface="Arial"/>
              <a:cs typeface="Arial"/>
            </a:endParaRPr>
          </a:p>
        </p:txBody>
      </p:sp>
      <p:sp>
        <p:nvSpPr>
          <p:cNvPr id="19" name="TextBox 18"/>
          <p:cNvSpPr txBox="1"/>
          <p:nvPr/>
        </p:nvSpPr>
        <p:spPr>
          <a:xfrm flipH="1">
            <a:off x="4716016" y="3185108"/>
            <a:ext cx="2952328" cy="276999"/>
          </a:xfrm>
          <a:prstGeom prst="rect">
            <a:avLst/>
          </a:prstGeom>
          <a:noFill/>
        </p:spPr>
        <p:txBody>
          <a:bodyPr wrap="square" rtlCol="0">
            <a:spAutoFit/>
          </a:bodyPr>
          <a:lstStyle/>
          <a:p>
            <a:r>
              <a:rPr lang="en-US" sz="1200" dirty="0">
                <a:latin typeface="Arial"/>
                <a:cs typeface="Arial"/>
              </a:rPr>
              <a:t>D</a:t>
            </a:r>
            <a:r>
              <a:rPr lang="en-US" sz="1200" dirty="0" smtClean="0">
                <a:latin typeface="Arial"/>
                <a:cs typeface="Arial"/>
              </a:rPr>
              <a:t>) Treatment: Off-protocol censoring</a:t>
            </a:r>
            <a:endParaRPr lang="en-CA" dirty="0">
              <a:latin typeface="Arial"/>
              <a:cs typeface="Arial"/>
            </a:endParaRPr>
          </a:p>
        </p:txBody>
      </p:sp>
      <p:graphicFrame>
        <p:nvGraphicFramePr>
          <p:cNvPr id="20" name="Chart 19"/>
          <p:cNvGraphicFramePr>
            <a:graphicFrameLocks/>
          </p:cNvGraphicFramePr>
          <p:nvPr>
            <p:extLst>
              <p:ext uri="{D42A27DB-BD31-4B8C-83A1-F6EECF244321}">
                <p14:modId xmlns:p14="http://schemas.microsoft.com/office/powerpoint/2010/main" val="2446682155"/>
              </p:ext>
            </p:extLst>
          </p:nvPr>
        </p:nvGraphicFramePr>
        <p:xfrm>
          <a:off x="4680520" y="3429000"/>
          <a:ext cx="4540498" cy="287020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 name="Chart 21"/>
          <p:cNvGraphicFramePr>
            <a:graphicFrameLocks/>
          </p:cNvGraphicFramePr>
          <p:nvPr>
            <p:extLst>
              <p:ext uri="{D42A27DB-BD31-4B8C-83A1-F6EECF244321}">
                <p14:modId xmlns:p14="http://schemas.microsoft.com/office/powerpoint/2010/main" val="3812956621"/>
              </p:ext>
            </p:extLst>
          </p:nvPr>
        </p:nvGraphicFramePr>
        <p:xfrm>
          <a:off x="249238" y="3490888"/>
          <a:ext cx="4322762" cy="2808312"/>
        </p:xfrm>
        <a:graphic>
          <a:graphicData uri="http://schemas.openxmlformats.org/drawingml/2006/chart">
            <c:chart xmlns:c="http://schemas.openxmlformats.org/drawingml/2006/chart" xmlns:r="http://schemas.openxmlformats.org/officeDocument/2006/relationships" r:id="rId5"/>
          </a:graphicData>
        </a:graphic>
      </p:graphicFrame>
      <p:sp>
        <p:nvSpPr>
          <p:cNvPr id="2" name="Rectangle 1"/>
          <p:cNvSpPr/>
          <p:nvPr/>
        </p:nvSpPr>
        <p:spPr>
          <a:xfrm>
            <a:off x="268178" y="6237312"/>
            <a:ext cx="4470921" cy="276999"/>
          </a:xfrm>
          <a:prstGeom prst="rect">
            <a:avLst/>
          </a:prstGeom>
        </p:spPr>
        <p:txBody>
          <a:bodyPr wrap="none">
            <a:spAutoFit/>
          </a:bodyPr>
          <a:lstStyle/>
          <a:p>
            <a:r>
              <a:rPr lang="en-US" sz="1200" b="1" dirty="0">
                <a:latin typeface="Times New Roman"/>
                <a:cs typeface="Times New Roman"/>
              </a:rPr>
              <a:t>SUPPLEMENTAL FIGURE </a:t>
            </a:r>
            <a:r>
              <a:rPr lang="en-US" sz="1200" b="1" dirty="0" smtClean="0">
                <a:latin typeface="Times New Roman"/>
                <a:cs typeface="Times New Roman"/>
              </a:rPr>
              <a:t>6  </a:t>
            </a:r>
            <a:r>
              <a:rPr lang="en-US" sz="1200" dirty="0" smtClean="0">
                <a:latin typeface="Times New Roman"/>
                <a:cs typeface="Times New Roman"/>
              </a:rPr>
              <a:t>(Full Figure legend on next page). </a:t>
            </a:r>
            <a:endParaRPr lang="en-US" sz="1200" dirty="0"/>
          </a:p>
        </p:txBody>
      </p:sp>
    </p:spTree>
    <p:extLst>
      <p:ext uri="{BB962C8B-B14F-4D97-AF65-F5344CB8AC3E}">
        <p14:creationId xmlns:p14="http://schemas.microsoft.com/office/powerpoint/2010/main" val="2469817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IV_VL_trajectory.tiff"/>
          <p:cNvPicPr>
            <a:picLocks noChangeAspect="1"/>
          </p:cNvPicPr>
          <p:nvPr/>
        </p:nvPicPr>
        <p:blipFill rotWithShape="1">
          <a:blip r:embed="rId2" cstate="print">
            <a:extLst>
              <a:ext uri="{28A0092B-C50C-407E-A947-70E740481C1C}">
                <a14:useLocalDpi xmlns:a14="http://schemas.microsoft.com/office/drawing/2010/main" val="0"/>
              </a:ext>
            </a:extLst>
          </a:blip>
          <a:srcRect b="18011"/>
          <a:stretch/>
        </p:blipFill>
        <p:spPr>
          <a:xfrm>
            <a:off x="1003300" y="38101"/>
            <a:ext cx="6297503" cy="4905555"/>
          </a:xfrm>
          <a:prstGeom prst="rect">
            <a:avLst/>
          </a:prstGeom>
        </p:spPr>
      </p:pic>
      <p:sp>
        <p:nvSpPr>
          <p:cNvPr id="13" name="TextBox 12"/>
          <p:cNvSpPr txBox="1"/>
          <p:nvPr/>
        </p:nvSpPr>
        <p:spPr>
          <a:xfrm>
            <a:off x="249238" y="4919008"/>
            <a:ext cx="8427218" cy="1754327"/>
          </a:xfrm>
          <a:prstGeom prst="rect">
            <a:avLst/>
          </a:prstGeom>
          <a:noFill/>
        </p:spPr>
        <p:txBody>
          <a:bodyPr wrap="square" rtlCol="0">
            <a:spAutoFit/>
          </a:bodyPr>
          <a:lstStyle/>
          <a:p>
            <a:r>
              <a:rPr lang="en-US" sz="1200" b="1" dirty="0" smtClean="0">
                <a:latin typeface="Times New Roman"/>
                <a:cs typeface="Times New Roman"/>
              </a:rPr>
              <a:t>SUPPLEMENTAL FIGURE 6: </a:t>
            </a:r>
            <a:r>
              <a:rPr lang="en-US" sz="1200" dirty="0" smtClean="0">
                <a:latin typeface="Times New Roman"/>
                <a:cs typeface="Times New Roman"/>
              </a:rPr>
              <a:t>HIV </a:t>
            </a:r>
            <a:r>
              <a:rPr lang="en-US" sz="1200" dirty="0">
                <a:latin typeface="Times New Roman"/>
                <a:cs typeface="Times New Roman"/>
              </a:rPr>
              <a:t>v</a:t>
            </a:r>
            <a:r>
              <a:rPr lang="en-US" sz="1200" dirty="0" smtClean="0">
                <a:latin typeface="Times New Roman"/>
                <a:cs typeface="Times New Roman"/>
              </a:rPr>
              <a:t>iral load </a:t>
            </a:r>
            <a:r>
              <a:rPr lang="en-US" sz="1200" dirty="0">
                <a:latin typeface="Times New Roman"/>
                <a:cs typeface="Times New Roman"/>
              </a:rPr>
              <a:t>of HIV-infected participants on 100% RDA (Control- A, C) versus high-dose (Treatment-B, D) supplements over time, confined to </a:t>
            </a:r>
            <a:r>
              <a:rPr lang="en-US" sz="1200" dirty="0" smtClean="0">
                <a:latin typeface="Times New Roman"/>
                <a:cs typeface="Times New Roman"/>
              </a:rPr>
              <a:t>intent-to-treat </a:t>
            </a:r>
            <a:r>
              <a:rPr lang="en-US" sz="1200" dirty="0">
                <a:latin typeface="Times New Roman"/>
                <a:cs typeface="Times New Roman"/>
              </a:rPr>
              <a:t>analysis </a:t>
            </a:r>
            <a:r>
              <a:rPr lang="en-US" sz="1200" dirty="0" smtClean="0">
                <a:latin typeface="Times New Roman"/>
                <a:cs typeface="Times New Roman"/>
              </a:rPr>
              <a:t>(ITT, data </a:t>
            </a:r>
            <a:r>
              <a:rPr lang="en-US" sz="1200" dirty="0">
                <a:latin typeface="Times New Roman"/>
                <a:cs typeface="Times New Roman"/>
              </a:rPr>
              <a:t>censored for those starting </a:t>
            </a:r>
            <a:r>
              <a:rPr lang="en-US" sz="1200" dirty="0" smtClean="0">
                <a:latin typeface="Times New Roman"/>
                <a:cs typeface="Times New Roman"/>
              </a:rPr>
              <a:t>ART; A, </a:t>
            </a:r>
            <a:r>
              <a:rPr lang="en-US" sz="1200" dirty="0">
                <a:latin typeface="Times New Roman"/>
                <a:cs typeface="Times New Roman"/>
              </a:rPr>
              <a:t>B) or off-protocol censoring </a:t>
            </a:r>
            <a:r>
              <a:rPr lang="en-US" sz="1200" dirty="0" smtClean="0">
                <a:latin typeface="Times New Roman"/>
                <a:cs typeface="Times New Roman"/>
              </a:rPr>
              <a:t>(OP</a:t>
            </a:r>
            <a:r>
              <a:rPr lang="en-US" sz="1200" dirty="0">
                <a:latin typeface="Times New Roman"/>
                <a:cs typeface="Times New Roman"/>
              </a:rPr>
              <a:t>;</a:t>
            </a:r>
            <a:r>
              <a:rPr lang="en-US" sz="1200" dirty="0" smtClean="0">
                <a:latin typeface="Times New Roman"/>
                <a:cs typeface="Times New Roman"/>
              </a:rPr>
              <a:t> C, D</a:t>
            </a:r>
            <a:r>
              <a:rPr lang="en-US" sz="1200" dirty="0">
                <a:latin typeface="Times New Roman"/>
                <a:cs typeface="Times New Roman"/>
              </a:rPr>
              <a:t>). For graphs A-D, each line represents an individual participant’s measurements taken every 12 weeks until the end of the study (96 weeks or discontinuation of study) and only data from those participants with measurements for at least 36 weeks (i.e. having at least 3 data points) were included. Measurements at Week 0 represent the participant’s baseline </a:t>
            </a:r>
            <a:r>
              <a:rPr lang="en-US" sz="1200" dirty="0" smtClean="0">
                <a:latin typeface="Times New Roman"/>
                <a:cs typeface="Times New Roman"/>
              </a:rPr>
              <a:t>HIV viral load  prior </a:t>
            </a:r>
            <a:r>
              <a:rPr lang="en-US" sz="1200" dirty="0">
                <a:latin typeface="Times New Roman"/>
                <a:cs typeface="Times New Roman"/>
              </a:rPr>
              <a:t>to taking the indicated supplement.</a:t>
            </a:r>
            <a:r>
              <a:rPr lang="en-CA" sz="1200" dirty="0">
                <a:latin typeface="Times New Roman"/>
                <a:cs typeface="Times New Roman"/>
              </a:rPr>
              <a:t> </a:t>
            </a:r>
            <a:r>
              <a:rPr lang="en-US" sz="1200" dirty="0">
                <a:latin typeface="Times New Roman"/>
                <a:cs typeface="Times New Roman"/>
              </a:rPr>
              <a:t> E) </a:t>
            </a:r>
            <a:r>
              <a:rPr lang="en-US" sz="1200" dirty="0" smtClean="0">
                <a:latin typeface="Times New Roman"/>
                <a:cs typeface="Times New Roman"/>
              </a:rPr>
              <a:t>Linear mixed-effect model analysis was used to calculate the mean </a:t>
            </a:r>
            <a:r>
              <a:rPr lang="en-US" sz="1200" dirty="0">
                <a:latin typeface="Times New Roman"/>
                <a:cs typeface="Times New Roman"/>
              </a:rPr>
              <a:t>change in </a:t>
            </a:r>
            <a:r>
              <a:rPr lang="en-US" sz="1200" dirty="0" smtClean="0">
                <a:latin typeface="Times New Roman"/>
                <a:cs typeface="Times New Roman"/>
              </a:rPr>
              <a:t>HIV viral load (Log</a:t>
            </a:r>
            <a:r>
              <a:rPr lang="en-US" sz="1200" baseline="-25000" dirty="0" smtClean="0">
                <a:latin typeface="Times New Roman"/>
                <a:cs typeface="Times New Roman"/>
              </a:rPr>
              <a:t>10 </a:t>
            </a:r>
            <a:r>
              <a:rPr lang="en-US" sz="1200" dirty="0" smtClean="0">
                <a:latin typeface="Times New Roman"/>
                <a:cs typeface="Times New Roman"/>
              </a:rPr>
              <a:t>copies/mL</a:t>
            </a:r>
            <a:r>
              <a:rPr lang="en-US" sz="1200" dirty="0">
                <a:latin typeface="Times New Roman"/>
                <a:cs typeface="Times New Roman"/>
              </a:rPr>
              <a:t>) over time (in Weeks</a:t>
            </a:r>
            <a:r>
              <a:rPr lang="en-US" sz="1200" dirty="0" smtClean="0">
                <a:latin typeface="Times New Roman"/>
                <a:cs typeface="Times New Roman"/>
              </a:rPr>
              <a:t>)</a:t>
            </a:r>
            <a:r>
              <a:rPr lang="en-US" sz="1200" dirty="0">
                <a:latin typeface="Times New Roman"/>
                <a:cs typeface="Times New Roman"/>
              </a:rPr>
              <a:t> </a:t>
            </a:r>
            <a:r>
              <a:rPr lang="en-US" sz="1200" dirty="0" smtClean="0">
                <a:latin typeface="Times New Roman"/>
                <a:cs typeface="Times New Roman"/>
              </a:rPr>
              <a:t>for </a:t>
            </a:r>
            <a:r>
              <a:rPr lang="en-US" sz="1200" dirty="0">
                <a:latin typeface="Times New Roman"/>
                <a:cs typeface="Times New Roman"/>
              </a:rPr>
              <a:t>Control and Treatment </a:t>
            </a:r>
            <a:r>
              <a:rPr lang="en-US" sz="1200" dirty="0" smtClean="0">
                <a:latin typeface="Times New Roman"/>
                <a:cs typeface="Times New Roman"/>
              </a:rPr>
              <a:t>groups. Data </a:t>
            </a:r>
            <a:r>
              <a:rPr lang="en-US" sz="1200" dirty="0">
                <a:latin typeface="Times New Roman"/>
                <a:cs typeface="Times New Roman"/>
              </a:rPr>
              <a:t>was censored for ITT or </a:t>
            </a:r>
            <a:r>
              <a:rPr lang="en-US" sz="1200" dirty="0" smtClean="0">
                <a:latin typeface="Times New Roman"/>
                <a:cs typeface="Times New Roman"/>
              </a:rPr>
              <a:t>OP </a:t>
            </a:r>
            <a:r>
              <a:rPr lang="en-US" sz="1200" dirty="0">
                <a:latin typeface="Times New Roman"/>
                <a:cs typeface="Times New Roman"/>
              </a:rPr>
              <a:t>and the rate per 52 weeks is given. F) The difference in </a:t>
            </a:r>
            <a:r>
              <a:rPr lang="en-US" sz="1200" dirty="0" smtClean="0">
                <a:latin typeface="Times New Roman"/>
                <a:cs typeface="Times New Roman"/>
              </a:rPr>
              <a:t>mean slope </a:t>
            </a:r>
            <a:r>
              <a:rPr lang="en-US" sz="1200" dirty="0">
                <a:latin typeface="Times New Roman"/>
                <a:cs typeface="Times New Roman"/>
              </a:rPr>
              <a:t>for </a:t>
            </a:r>
            <a:r>
              <a:rPr lang="en-US" sz="1200" dirty="0" smtClean="0">
                <a:latin typeface="Times New Roman"/>
                <a:cs typeface="Times New Roman"/>
              </a:rPr>
              <a:t>HIV viral load trajectories of Control versus Treatment groups are reported with </a:t>
            </a:r>
            <a:r>
              <a:rPr lang="en-US" sz="1200" dirty="0">
                <a:latin typeface="Times New Roman"/>
                <a:cs typeface="Times New Roman"/>
              </a:rPr>
              <a:t>the 95% confidence interval </a:t>
            </a:r>
            <a:r>
              <a:rPr lang="en-US" sz="1200" dirty="0" smtClean="0">
                <a:latin typeface="Times New Roman"/>
                <a:cs typeface="Times New Roman"/>
              </a:rPr>
              <a:t>as the capped bars and p-values listed beside. </a:t>
            </a:r>
            <a:endParaRPr lang="en-US" sz="1200" b="1" dirty="0">
              <a:latin typeface="Times New Roman"/>
              <a:cs typeface="Times New Roman"/>
            </a:endParaRPr>
          </a:p>
        </p:txBody>
      </p:sp>
    </p:spTree>
    <p:extLst>
      <p:ext uri="{BB962C8B-B14F-4D97-AF65-F5344CB8AC3E}">
        <p14:creationId xmlns:p14="http://schemas.microsoft.com/office/powerpoint/2010/main" val="25621177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22222</TotalTime>
  <Words>294</Words>
  <Application>Microsoft Office PowerPoint</Application>
  <PresentationFormat>On-screen Show (4:3)</PresentationFormat>
  <Paragraphs>18</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Mallick, Ranjeeta</dc:creator>
  <cp:lastModifiedBy>Satya Veni Pabbu</cp:lastModifiedBy>
  <cp:revision>128</cp:revision>
  <dcterms:created xsi:type="dcterms:W3CDTF">2017-09-06T23:52:20Z</dcterms:created>
  <dcterms:modified xsi:type="dcterms:W3CDTF">2022-07-08T01:44:08Z</dcterms:modified>
</cp:coreProperties>
</file>