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60" d="100"/>
          <a:sy n="160" d="100"/>
        </p:scale>
        <p:origin x="-972" y="48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7B-5181-4702-B2D0-A16014204A02}" type="datetimeFigureOut">
              <a:rPr kumimoji="1" lang="ja-JP" altLang="en-US" smtClean="0"/>
              <a:t>2013/1/23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084C-0CC8-4317-BB21-9A0E090F6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14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7B-5181-4702-B2D0-A16014204A02}" type="datetimeFigureOut">
              <a:rPr kumimoji="1" lang="ja-JP" altLang="en-US" smtClean="0"/>
              <a:t>2013/1/23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084C-0CC8-4317-BB21-9A0E090F6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46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7B-5181-4702-B2D0-A16014204A02}" type="datetimeFigureOut">
              <a:rPr kumimoji="1" lang="ja-JP" altLang="en-US" smtClean="0"/>
              <a:t>2013/1/23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084C-0CC8-4317-BB21-9A0E090F6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074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7B-5181-4702-B2D0-A16014204A02}" type="datetimeFigureOut">
              <a:rPr kumimoji="1" lang="ja-JP" altLang="en-US" smtClean="0"/>
              <a:t>2013/1/23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084C-0CC8-4317-BB21-9A0E090F6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42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7B-5181-4702-B2D0-A16014204A02}" type="datetimeFigureOut">
              <a:rPr kumimoji="1" lang="ja-JP" altLang="en-US" smtClean="0"/>
              <a:t>2013/1/23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084C-0CC8-4317-BB21-9A0E090F6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67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7B-5181-4702-B2D0-A16014204A02}" type="datetimeFigureOut">
              <a:rPr kumimoji="1" lang="ja-JP" altLang="en-US" smtClean="0"/>
              <a:t>2013/1/23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084C-0CC8-4317-BB21-9A0E090F6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0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7B-5181-4702-B2D0-A16014204A02}" type="datetimeFigureOut">
              <a:rPr kumimoji="1" lang="ja-JP" altLang="en-US" smtClean="0"/>
              <a:t>2013/1/23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084C-0CC8-4317-BB21-9A0E090F6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40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7B-5181-4702-B2D0-A16014204A02}" type="datetimeFigureOut">
              <a:rPr kumimoji="1" lang="ja-JP" altLang="en-US" smtClean="0"/>
              <a:t>2013/1/23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084C-0CC8-4317-BB21-9A0E090F6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07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7B-5181-4702-B2D0-A16014204A02}" type="datetimeFigureOut">
              <a:rPr kumimoji="1" lang="ja-JP" altLang="en-US" smtClean="0"/>
              <a:t>2013/1/23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084C-0CC8-4317-BB21-9A0E090F6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52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7B-5181-4702-B2D0-A16014204A02}" type="datetimeFigureOut">
              <a:rPr kumimoji="1" lang="ja-JP" altLang="en-US" smtClean="0"/>
              <a:t>2013/1/23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084C-0CC8-4317-BB21-9A0E090F6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19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27B-5181-4702-B2D0-A16014204A02}" type="datetimeFigureOut">
              <a:rPr kumimoji="1" lang="ja-JP" altLang="en-US" smtClean="0"/>
              <a:t>2013/1/23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084C-0CC8-4317-BB21-9A0E090F6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82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7627B-5181-4702-B2D0-A16014204A02}" type="datetimeFigureOut">
              <a:rPr kumimoji="1" lang="ja-JP" altLang="en-US" smtClean="0"/>
              <a:t>2013/1/23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A084C-0CC8-4317-BB21-9A0E090F6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01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426935" y="687023"/>
            <a:ext cx="4772031" cy="1742401"/>
            <a:chOff x="1426935" y="687023"/>
            <a:chExt cx="4772031" cy="1742401"/>
          </a:xfrm>
        </p:grpSpPr>
        <p:grpSp>
          <p:nvGrpSpPr>
            <p:cNvPr id="65" name="グループ化 64"/>
            <p:cNvGrpSpPr>
              <a:grpSpLocks noChangeAspect="1"/>
            </p:cNvGrpSpPr>
            <p:nvPr/>
          </p:nvGrpSpPr>
          <p:grpSpPr>
            <a:xfrm>
              <a:off x="3875765" y="687024"/>
              <a:ext cx="2323201" cy="1742400"/>
              <a:chOff x="5364088" y="4139203"/>
              <a:chExt cx="3312368" cy="2484275"/>
            </a:xfrm>
          </p:grpSpPr>
          <p:pic>
            <p:nvPicPr>
              <p:cNvPr id="66" name="Picture 8" descr="J:\FUJIKAWA\NIFTS\研究\グリーニング\FISH\Fujikawa20110714\FISH1\Hea0707p5\Heal-FISH-DAPI-2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5778134" y="3725157"/>
                <a:ext cx="2484275" cy="33123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67" name="直線コネクタ 66"/>
              <p:cNvCxnSpPr/>
              <p:nvPr/>
            </p:nvCxnSpPr>
            <p:spPr>
              <a:xfrm>
                <a:off x="8172400" y="6394968"/>
                <a:ext cx="34699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グループ化 67"/>
            <p:cNvGrpSpPr>
              <a:grpSpLocks noChangeAspect="1"/>
            </p:cNvGrpSpPr>
            <p:nvPr/>
          </p:nvGrpSpPr>
          <p:grpSpPr>
            <a:xfrm>
              <a:off x="1426935" y="687023"/>
              <a:ext cx="2323201" cy="1742400"/>
              <a:chOff x="1614874" y="4127593"/>
              <a:chExt cx="3317165" cy="2487873"/>
            </a:xfrm>
          </p:grpSpPr>
          <p:pic>
            <p:nvPicPr>
              <p:cNvPr id="69" name="Picture 9" descr="J:\FUJIKAWA\NIFTS\研究\グリーニング\FISH\Fujikawa20110714\FISH1\Hea0707p5\Heal-FISH-FISH-2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2029520" y="3712947"/>
                <a:ext cx="2487873" cy="33171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70" name="直線コネクタ 69"/>
              <p:cNvCxnSpPr/>
              <p:nvPr/>
            </p:nvCxnSpPr>
            <p:spPr>
              <a:xfrm>
                <a:off x="4427984" y="6394968"/>
                <a:ext cx="346991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テキスト ボックス 46"/>
          <p:cNvSpPr txBox="1"/>
          <p:nvPr/>
        </p:nvSpPr>
        <p:spPr>
          <a:xfrm>
            <a:off x="2797307" y="35496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Figure S3.</a:t>
            </a:r>
            <a:endParaRPr kumimoji="1"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6608" y="8244408"/>
            <a:ext cx="6741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Figure S3.</a:t>
            </a:r>
            <a:r>
              <a:rPr kumimoji="1" lang="en-US" altLang="ja-JP" sz="11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kumimoji="1" lang="en-US" altLang="ja-JP" sz="11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FISH assay with various probes. The </a:t>
            </a:r>
            <a:r>
              <a:rPr kumimoji="1" lang="en-US" altLang="ja-JP" sz="1100" i="1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Biomasher</a:t>
            </a:r>
            <a:r>
              <a:rPr kumimoji="1" lang="en-US" altLang="ja-JP" sz="1100" i="1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-pellet </a:t>
            </a:r>
            <a:r>
              <a:rPr kumimoji="1" lang="en-US" altLang="ja-JP" sz="11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from healthy leaves were filtered </a:t>
            </a:r>
            <a:r>
              <a:rPr lang="en-US" altLang="ja-JP" sz="11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with 5 µm </a:t>
            </a:r>
            <a:r>
              <a:rPr lang="en-US" altLang="ja-JP" sz="11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and used </a:t>
            </a:r>
            <a:r>
              <a:rPr kumimoji="1" lang="en-US" altLang="ja-JP" sz="11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for FISH assay. Left panels, FISH with respective probes; right panels, DAPI staining. Scale bars </a:t>
            </a:r>
            <a:r>
              <a:rPr lang="en-US" altLang="ja-JP" sz="11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indicate 10 </a:t>
            </a:r>
            <a:r>
              <a:rPr lang="en-US" altLang="ja-JP" sz="11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µm. A, LSS (Las-specific) probe; B,  ALF968 (</a:t>
            </a:r>
            <a:r>
              <a:rPr lang="el-GR" altLang="ja-JP" sz="11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α</a:t>
            </a:r>
            <a:r>
              <a:rPr lang="en-US" altLang="ja-JP" sz="11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-proteobacteria-specific) probe; C, EUB338 (eubacteria-specific) probe; D, NON (invalid) probe. </a:t>
            </a:r>
            <a:endParaRPr kumimoji="1" lang="ja-JP" altLang="en-US" sz="11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002214" y="68356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</a:t>
            </a:r>
            <a:endParaRPr kumimoji="1"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000184" y="254653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</a:t>
            </a:r>
            <a:endParaRPr kumimoji="1"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009912" y="444224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</a:t>
            </a:r>
            <a:endParaRPr kumimoji="1"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021670" y="631444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</a:t>
            </a:r>
            <a:endParaRPr kumimoji="1"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3874113" y="2555776"/>
            <a:ext cx="2325143" cy="1742400"/>
            <a:chOff x="3874113" y="2555776"/>
            <a:chExt cx="2325143" cy="1742400"/>
          </a:xfrm>
        </p:grpSpPr>
        <p:pic>
          <p:nvPicPr>
            <p:cNvPr id="57" name="Picture 4" descr="J:\FUJIKAWA\NIFTS\研究\グリーニング\FISH\Fujikawa20110714\ALF\Hea0707p5\Heal-ALF-DAPI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4113" y="2555776"/>
              <a:ext cx="2325143" cy="174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2" name="直線コネクタ 71"/>
            <p:cNvCxnSpPr/>
            <p:nvPr/>
          </p:nvCxnSpPr>
          <p:spPr>
            <a:xfrm>
              <a:off x="5877318" y="4134110"/>
              <a:ext cx="24337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グループ化 2"/>
          <p:cNvGrpSpPr/>
          <p:nvPr/>
        </p:nvGrpSpPr>
        <p:grpSpPr>
          <a:xfrm>
            <a:off x="1412776" y="2558666"/>
            <a:ext cx="2325143" cy="1742400"/>
            <a:chOff x="1412776" y="2558666"/>
            <a:chExt cx="2325143" cy="1742400"/>
          </a:xfrm>
        </p:grpSpPr>
        <p:pic>
          <p:nvPicPr>
            <p:cNvPr id="61" name="Picture 5" descr="J:\FUJIKAWA\NIFTS\研究\グリーニング\FISH\Fujikawa20110714\ALF\Hea0707p5\Heal-ALF-ALF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2776" y="2558666"/>
              <a:ext cx="2325143" cy="174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3" name="直線コネクタ 72"/>
            <p:cNvCxnSpPr/>
            <p:nvPr/>
          </p:nvCxnSpPr>
          <p:spPr>
            <a:xfrm>
              <a:off x="3429000" y="4139952"/>
              <a:ext cx="24301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グループ化 23"/>
          <p:cNvGrpSpPr/>
          <p:nvPr/>
        </p:nvGrpSpPr>
        <p:grpSpPr>
          <a:xfrm>
            <a:off x="3877256" y="4438839"/>
            <a:ext cx="2322000" cy="1742400"/>
            <a:chOff x="3877256" y="4438839"/>
            <a:chExt cx="2322000" cy="1742400"/>
          </a:xfrm>
        </p:grpSpPr>
        <p:pic>
          <p:nvPicPr>
            <p:cNvPr id="62" name="Picture 5" descr="J:\FUJIKAWA\NIFTS\研究\グリーニング\FISH\Fujikawa20110714\EUB\Hea0707p5\Heal-EUB-DAPI.jpg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4167056" y="4149039"/>
              <a:ext cx="1742400" cy="232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4" name="直線コネクタ 73"/>
            <p:cNvCxnSpPr/>
            <p:nvPr/>
          </p:nvCxnSpPr>
          <p:spPr>
            <a:xfrm>
              <a:off x="5877318" y="6006318"/>
              <a:ext cx="24337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グループ化 20"/>
          <p:cNvGrpSpPr/>
          <p:nvPr/>
        </p:nvGrpSpPr>
        <p:grpSpPr>
          <a:xfrm>
            <a:off x="1428488" y="4443213"/>
            <a:ext cx="2322000" cy="1742400"/>
            <a:chOff x="1428488" y="4443213"/>
            <a:chExt cx="2322000" cy="1742400"/>
          </a:xfrm>
        </p:grpSpPr>
        <p:pic>
          <p:nvPicPr>
            <p:cNvPr id="63" name="Picture 4" descr="J:\FUJIKAWA\NIFTS\研究\グリーニング\FISH\Fujikawa20110714\EUB\Hea0707p5\Heal-EUB-EUB.jpg"/>
            <p:cNvPicPr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718288" y="4153413"/>
              <a:ext cx="1742400" cy="232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5" name="直線コネクタ 74"/>
            <p:cNvCxnSpPr/>
            <p:nvPr/>
          </p:nvCxnSpPr>
          <p:spPr>
            <a:xfrm>
              <a:off x="3429000" y="6012160"/>
              <a:ext cx="24301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グループ化 25"/>
          <p:cNvGrpSpPr/>
          <p:nvPr/>
        </p:nvGrpSpPr>
        <p:grpSpPr>
          <a:xfrm>
            <a:off x="3877256" y="6314448"/>
            <a:ext cx="2325143" cy="1742400"/>
            <a:chOff x="3877256" y="6314448"/>
            <a:chExt cx="2325143" cy="1742400"/>
          </a:xfrm>
        </p:grpSpPr>
        <p:pic>
          <p:nvPicPr>
            <p:cNvPr id="64" name="Picture 5" descr="J:\FUJIKAWA\NIFTS\研究\グリーニング\FISH\Fujikawa20110714\NON\Hea0707p5\Heal-NON-DAPI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rightnessContrast bright="4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7256" y="6314448"/>
              <a:ext cx="2325143" cy="174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6" name="直線コネクタ 75"/>
            <p:cNvCxnSpPr/>
            <p:nvPr/>
          </p:nvCxnSpPr>
          <p:spPr>
            <a:xfrm>
              <a:off x="5877318" y="7878526"/>
              <a:ext cx="24337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グループ化 24"/>
          <p:cNvGrpSpPr/>
          <p:nvPr/>
        </p:nvGrpSpPr>
        <p:grpSpPr>
          <a:xfrm>
            <a:off x="1424065" y="6318392"/>
            <a:ext cx="2325143" cy="1742400"/>
            <a:chOff x="1424065" y="6318392"/>
            <a:chExt cx="2325143" cy="1742400"/>
          </a:xfrm>
        </p:grpSpPr>
        <p:pic>
          <p:nvPicPr>
            <p:cNvPr id="71" name="Picture 2" descr="J:\FUJIKAWA\NIFTS\研究\グリーニング\FISH\Fujikawa20110714\NON\Ishi0707p5\Ishi1-NON-NON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4065" y="6318392"/>
              <a:ext cx="2325143" cy="174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7" name="直線コネクタ 76"/>
            <p:cNvCxnSpPr/>
            <p:nvPr/>
          </p:nvCxnSpPr>
          <p:spPr>
            <a:xfrm>
              <a:off x="3429000" y="7884368"/>
              <a:ext cx="24301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607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85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Fujikawa</dc:creator>
  <cp:lastModifiedBy>Fujikawa</cp:lastModifiedBy>
  <cp:revision>6</cp:revision>
  <dcterms:created xsi:type="dcterms:W3CDTF">2012-08-17T00:11:42Z</dcterms:created>
  <dcterms:modified xsi:type="dcterms:W3CDTF">2013-01-23T00:40:51Z</dcterms:modified>
</cp:coreProperties>
</file>