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20" r:id="rId2"/>
  </p:sldIdLst>
  <p:sldSz cx="6858000" cy="9144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aniel Kirouac" initials="DK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46"/>
    <a:srgbClr val="0000FF"/>
    <a:srgbClr val="FF0066"/>
    <a:srgbClr val="D9D9D9"/>
    <a:srgbClr val="FF0000"/>
    <a:srgbClr val="9BBB59"/>
    <a:srgbClr val="8064A2"/>
    <a:srgbClr val="C0504D"/>
    <a:srgbClr val="000000"/>
    <a:srgbClr val="CC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290" autoAdjust="0"/>
  </p:normalViewPr>
  <p:slideViewPr>
    <p:cSldViewPr>
      <p:cViewPr>
        <p:scale>
          <a:sx n="140" d="100"/>
          <a:sy n="140" d="100"/>
        </p:scale>
        <p:origin x="-806" y="-5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405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kirouac\Documents\Experimental%20Data%20-%20MM111\Dose%20Response%20Data\Jin\AKT%20x%20MEK%20inhibitor%20profiling\logic_modelPSO_Loop_Drug-Response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440993486925245"/>
          <c:y val="5.1400554097404488E-2"/>
          <c:w val="0.75416204918829588"/>
          <c:h val="0.61479488675026728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c:spPr>
          <c:invertIfNegative val="0"/>
          <c:dPt>
            <c:idx val="3"/>
            <c:invertIfNegative val="0"/>
            <c:bubble3D val="0"/>
            <c:spPr>
              <a:solidFill>
                <a:schemeClr val="tx1">
                  <a:lumMod val="85000"/>
                  <a:lumOff val="15000"/>
                </a:schemeClr>
              </a:solidFill>
              <a:ln>
                <a:solidFill>
                  <a:schemeClr val="tx1"/>
                </a:solidFill>
              </a:ln>
            </c:spPr>
          </c:dPt>
          <c:cat>
            <c:strRef>
              <c:f>aic!$C$1:$K$1</c:f>
              <c:strCache>
                <c:ptCount val="9"/>
                <c:pt idx="0">
                  <c:v>M1: K-K</c:v>
                </c:pt>
                <c:pt idx="1">
                  <c:v>M2: OR-K</c:v>
                </c:pt>
                <c:pt idx="2">
                  <c:v>M3: AND-K</c:v>
                </c:pt>
                <c:pt idx="3">
                  <c:v>M4: K-OR</c:v>
                </c:pt>
                <c:pt idx="4">
                  <c:v>M5: K-AND</c:v>
                </c:pt>
                <c:pt idx="5">
                  <c:v>M6: OR-OR</c:v>
                </c:pt>
                <c:pt idx="6">
                  <c:v>M7: OR-AND</c:v>
                </c:pt>
                <c:pt idx="7">
                  <c:v>M8: AND-OR</c:v>
                </c:pt>
                <c:pt idx="8">
                  <c:v>M9: AND-AND</c:v>
                </c:pt>
              </c:strCache>
            </c:strRef>
          </c:cat>
          <c:val>
            <c:numRef>
              <c:f>aic!$AA$41:$AI$41</c:f>
              <c:numCache>
                <c:formatCode>General</c:formatCode>
                <c:ptCount val="9"/>
                <c:pt idx="0">
                  <c:v>2.6315789473684208</c:v>
                </c:pt>
                <c:pt idx="1">
                  <c:v>5.2631578947368416</c:v>
                </c:pt>
                <c:pt idx="2">
                  <c:v>23.684210526315788</c:v>
                </c:pt>
                <c:pt idx="3">
                  <c:v>28.947368421052634</c:v>
                </c:pt>
                <c:pt idx="4">
                  <c:v>2.6315789473684208</c:v>
                </c:pt>
                <c:pt idx="5">
                  <c:v>18.421052631578945</c:v>
                </c:pt>
                <c:pt idx="6">
                  <c:v>5.2631578947368416</c:v>
                </c:pt>
                <c:pt idx="7">
                  <c:v>0</c:v>
                </c:pt>
                <c:pt idx="8">
                  <c:v>13.157894736842104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88602240"/>
        <c:axId val="188603776"/>
      </c:barChart>
      <c:catAx>
        <c:axId val="188602240"/>
        <c:scaling>
          <c:orientation val="minMax"/>
        </c:scaling>
        <c:delete val="0"/>
        <c:axPos val="b"/>
        <c:majorTickMark val="none"/>
        <c:minorTickMark val="none"/>
        <c:tickLblPos val="low"/>
        <c:spPr>
          <a:ln>
            <a:solidFill>
              <a:sysClr val="windowText" lastClr="000000"/>
            </a:solidFill>
          </a:ln>
        </c:spPr>
        <c:txPr>
          <a:bodyPr/>
          <a:lstStyle/>
          <a:p>
            <a:pPr>
              <a:defRPr sz="800"/>
            </a:pPr>
            <a:endParaRPr lang="en-US"/>
          </a:p>
        </c:txPr>
        <c:crossAx val="188603776"/>
        <c:crosses val="autoZero"/>
        <c:auto val="1"/>
        <c:lblAlgn val="ctr"/>
        <c:lblOffset val="100"/>
        <c:noMultiLvlLbl val="0"/>
      </c:catAx>
      <c:valAx>
        <c:axId val="188603776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b="0"/>
                </a:pPr>
                <a:r>
                  <a:rPr lang="en-US" b="0"/>
                  <a:t>% Best Model</a:t>
                </a:r>
              </a:p>
            </c:rich>
          </c:tx>
          <c:layout>
            <c:manualLayout>
              <c:xMode val="edge"/>
              <c:yMode val="edge"/>
              <c:x val="5.5555555555555558E-3"/>
              <c:y val="0.23066540293574414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ln>
            <a:solidFill>
              <a:sysClr val="windowText" lastClr="000000"/>
            </a:solidFill>
          </a:ln>
        </c:spPr>
        <c:crossAx val="188602240"/>
        <c:crosses val="autoZero"/>
        <c:crossBetween val="between"/>
      </c:valAx>
      <c:spPr>
        <a:ln>
          <a:solidFill>
            <a:sysClr val="windowText" lastClr="000000"/>
          </a:solidFill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6.7009182907254702E-2"/>
          <c:y val="5.1400554097404488E-2"/>
          <c:w val="0.90243522709267643"/>
          <c:h val="0.52419291338582674"/>
        </c:manualLayout>
      </c:layout>
      <c:lineChart>
        <c:grouping val="standard"/>
        <c:varyColors val="0"/>
        <c:ser>
          <c:idx val="0"/>
          <c:order val="0"/>
          <c:tx>
            <c:v>M4</c:v>
          </c:tx>
          <c:spPr>
            <a:ln>
              <a:solidFill>
                <a:sysClr val="windowText" lastClr="000000"/>
              </a:solidFill>
            </a:ln>
          </c:spPr>
          <c:marker>
            <c:symbol val="none"/>
          </c:marker>
          <c:cat>
            <c:strRef>
              <c:f>aic!$B$2:$B$39</c:f>
              <c:strCache>
                <c:ptCount val="38"/>
                <c:pt idx="0">
                  <c:v>HCC1419</c:v>
                </c:pt>
                <c:pt idx="1">
                  <c:v>OE19</c:v>
                </c:pt>
                <c:pt idx="2">
                  <c:v>HCC1419+hrg</c:v>
                </c:pt>
                <c:pt idx="3">
                  <c:v>MDAMB361</c:v>
                </c:pt>
                <c:pt idx="4">
                  <c:v>N87hrg</c:v>
                </c:pt>
                <c:pt idx="5">
                  <c:v>ZR75-30</c:v>
                </c:pt>
                <c:pt idx="6">
                  <c:v>OE19+hrg</c:v>
                </c:pt>
                <c:pt idx="7">
                  <c:v>HCC202+hrg</c:v>
                </c:pt>
                <c:pt idx="8">
                  <c:v>HCC202</c:v>
                </c:pt>
                <c:pt idx="9">
                  <c:v>MDAMB361+hrg</c:v>
                </c:pt>
                <c:pt idx="10">
                  <c:v>BThrg</c:v>
                </c:pt>
                <c:pt idx="11">
                  <c:v>ZR75-1+hrg</c:v>
                </c:pt>
                <c:pt idx="12">
                  <c:v>BT474-M3</c:v>
                </c:pt>
                <c:pt idx="13">
                  <c:v>AU565</c:v>
                </c:pt>
                <c:pt idx="14">
                  <c:v>ZR75-1</c:v>
                </c:pt>
                <c:pt idx="15">
                  <c:v>NCI-N87</c:v>
                </c:pt>
                <c:pt idx="16">
                  <c:v>SKBR3</c:v>
                </c:pt>
                <c:pt idx="17">
                  <c:v>ZR75-30+hrg</c:v>
                </c:pt>
                <c:pt idx="18">
                  <c:v>MDAMB175VII+hrg</c:v>
                </c:pt>
                <c:pt idx="19">
                  <c:v>NCI-H2170</c:v>
                </c:pt>
                <c:pt idx="20">
                  <c:v>MDAMB175VII</c:v>
                </c:pt>
                <c:pt idx="21">
                  <c:v>NCI-H2170+hrg</c:v>
                </c:pt>
                <c:pt idx="22">
                  <c:v>NCI-N87+hrg</c:v>
                </c:pt>
                <c:pt idx="23">
                  <c:v>HCC1954+hrg</c:v>
                </c:pt>
                <c:pt idx="24">
                  <c:v>AU565+hrg</c:v>
                </c:pt>
                <c:pt idx="25">
                  <c:v>JIMT1</c:v>
                </c:pt>
                <c:pt idx="26">
                  <c:v>OE33+hrg</c:v>
                </c:pt>
                <c:pt idx="27">
                  <c:v>SKBR3+hrg</c:v>
                </c:pt>
                <c:pt idx="28">
                  <c:v>MDAMB453</c:v>
                </c:pt>
                <c:pt idx="29">
                  <c:v>OE33</c:v>
                </c:pt>
                <c:pt idx="30">
                  <c:v>JIMT1+hrg</c:v>
                </c:pt>
                <c:pt idx="31">
                  <c:v>CALU3+hrg</c:v>
                </c:pt>
                <c:pt idx="32">
                  <c:v>HCC1954</c:v>
                </c:pt>
                <c:pt idx="33">
                  <c:v>MDAMB453+hrg</c:v>
                </c:pt>
                <c:pt idx="34">
                  <c:v>CALU3</c:v>
                </c:pt>
                <c:pt idx="35">
                  <c:v>BT474-M3+hrg</c:v>
                </c:pt>
                <c:pt idx="36">
                  <c:v>SKOV3+hrg</c:v>
                </c:pt>
                <c:pt idx="37">
                  <c:v>SKOV3</c:v>
                </c:pt>
              </c:strCache>
            </c:strRef>
          </c:cat>
          <c:val>
            <c:numRef>
              <c:f>aic!$Q$2:$Q$39</c:f>
              <c:numCache>
                <c:formatCode>General</c:formatCode>
                <c:ptCount val="38"/>
                <c:pt idx="0">
                  <c:v>0.37799484353983498</c:v>
                </c:pt>
                <c:pt idx="1">
                  <c:v>0.265560412824079</c:v>
                </c:pt>
                <c:pt idx="2">
                  <c:v>0.47839534013815999</c:v>
                </c:pt>
                <c:pt idx="3">
                  <c:v>0.146106212534582</c:v>
                </c:pt>
                <c:pt idx="4">
                  <c:v>0.50307988408358395</c:v>
                </c:pt>
                <c:pt idx="5">
                  <c:v>0.14544441029213601</c:v>
                </c:pt>
                <c:pt idx="6">
                  <c:v>0.27434530215435698</c:v>
                </c:pt>
                <c:pt idx="7">
                  <c:v>1.3143496947147599</c:v>
                </c:pt>
                <c:pt idx="8">
                  <c:v>0.77565013304013597</c:v>
                </c:pt>
                <c:pt idx="9">
                  <c:v>0.150187336939341</c:v>
                </c:pt>
                <c:pt idx="10">
                  <c:v>0.60217692088348596</c:v>
                </c:pt>
                <c:pt idx="11">
                  <c:v>0.15722898710827499</c:v>
                </c:pt>
                <c:pt idx="12">
                  <c:v>0.19665471372711299</c:v>
                </c:pt>
                <c:pt idx="13">
                  <c:v>0.16459716260486701</c:v>
                </c:pt>
                <c:pt idx="14">
                  <c:v>1.70804521772947</c:v>
                </c:pt>
                <c:pt idx="15">
                  <c:v>0.33817313012393302</c:v>
                </c:pt>
                <c:pt idx="16">
                  <c:v>0.52340298092808601</c:v>
                </c:pt>
                <c:pt idx="17">
                  <c:v>0.244005626881766</c:v>
                </c:pt>
                <c:pt idx="18">
                  <c:v>0.75538065576362701</c:v>
                </c:pt>
                <c:pt idx="19">
                  <c:v>0.398738105991021</c:v>
                </c:pt>
                <c:pt idx="20">
                  <c:v>1.0050564085865501</c:v>
                </c:pt>
                <c:pt idx="21">
                  <c:v>0.63017052233096804</c:v>
                </c:pt>
                <c:pt idx="22">
                  <c:v>0.425419597861455</c:v>
                </c:pt>
                <c:pt idx="23">
                  <c:v>0.82254833221892398</c:v>
                </c:pt>
                <c:pt idx="24">
                  <c:v>0.52977744366116197</c:v>
                </c:pt>
                <c:pt idx="25">
                  <c:v>3.3102515285380201</c:v>
                </c:pt>
                <c:pt idx="26">
                  <c:v>2.5221644334665201</c:v>
                </c:pt>
                <c:pt idx="27">
                  <c:v>0.716305749041526</c:v>
                </c:pt>
                <c:pt idx="28">
                  <c:v>1.0717391739628599</c:v>
                </c:pt>
                <c:pt idx="29">
                  <c:v>1.1759100584118301</c:v>
                </c:pt>
                <c:pt idx="30">
                  <c:v>2.2867094544285198</c:v>
                </c:pt>
                <c:pt idx="31">
                  <c:v>0.78588616819698898</c:v>
                </c:pt>
                <c:pt idx="32">
                  <c:v>2.2594283873073802</c:v>
                </c:pt>
                <c:pt idx="33">
                  <c:v>1.39882794482281</c:v>
                </c:pt>
                <c:pt idx="34">
                  <c:v>1.70605112036938</c:v>
                </c:pt>
                <c:pt idx="35">
                  <c:v>2.9448211439293499</c:v>
                </c:pt>
                <c:pt idx="36">
                  <c:v>5.1657568167354597</c:v>
                </c:pt>
                <c:pt idx="37">
                  <c:v>4.0828761459798901</c:v>
                </c:pt>
              </c:numCache>
            </c:numRef>
          </c:val>
          <c:smooth val="0"/>
        </c:ser>
        <c:ser>
          <c:idx val="1"/>
          <c:order val="1"/>
          <c:tx>
            <c:v>Best</c:v>
          </c:tx>
          <c:spPr>
            <a:ln>
              <a:solidFill>
                <a:srgbClr val="00B050"/>
              </a:solidFill>
            </a:ln>
          </c:spPr>
          <c:marker>
            <c:symbol val="none"/>
          </c:marker>
          <c:cat>
            <c:strRef>
              <c:f>aic!$B$2:$B$39</c:f>
              <c:strCache>
                <c:ptCount val="38"/>
                <c:pt idx="0">
                  <c:v>HCC1419</c:v>
                </c:pt>
                <c:pt idx="1">
                  <c:v>OE19</c:v>
                </c:pt>
                <c:pt idx="2">
                  <c:v>HCC1419+hrg</c:v>
                </c:pt>
                <c:pt idx="3">
                  <c:v>MDAMB361</c:v>
                </c:pt>
                <c:pt idx="4">
                  <c:v>N87hrg</c:v>
                </c:pt>
                <c:pt idx="5">
                  <c:v>ZR75-30</c:v>
                </c:pt>
                <c:pt idx="6">
                  <c:v>OE19+hrg</c:v>
                </c:pt>
                <c:pt idx="7">
                  <c:v>HCC202+hrg</c:v>
                </c:pt>
                <c:pt idx="8">
                  <c:v>HCC202</c:v>
                </c:pt>
                <c:pt idx="9">
                  <c:v>MDAMB361+hrg</c:v>
                </c:pt>
                <c:pt idx="10">
                  <c:v>BThrg</c:v>
                </c:pt>
                <c:pt idx="11">
                  <c:v>ZR75-1+hrg</c:v>
                </c:pt>
                <c:pt idx="12">
                  <c:v>BT474-M3</c:v>
                </c:pt>
                <c:pt idx="13">
                  <c:v>AU565</c:v>
                </c:pt>
                <c:pt idx="14">
                  <c:v>ZR75-1</c:v>
                </c:pt>
                <c:pt idx="15">
                  <c:v>NCI-N87</c:v>
                </c:pt>
                <c:pt idx="16">
                  <c:v>SKBR3</c:v>
                </c:pt>
                <c:pt idx="17">
                  <c:v>ZR75-30+hrg</c:v>
                </c:pt>
                <c:pt idx="18">
                  <c:v>MDAMB175VII+hrg</c:v>
                </c:pt>
                <c:pt idx="19">
                  <c:v>NCI-H2170</c:v>
                </c:pt>
                <c:pt idx="20">
                  <c:v>MDAMB175VII</c:v>
                </c:pt>
                <c:pt idx="21">
                  <c:v>NCI-H2170+hrg</c:v>
                </c:pt>
                <c:pt idx="22">
                  <c:v>NCI-N87+hrg</c:v>
                </c:pt>
                <c:pt idx="23">
                  <c:v>HCC1954+hrg</c:v>
                </c:pt>
                <c:pt idx="24">
                  <c:v>AU565+hrg</c:v>
                </c:pt>
                <c:pt idx="25">
                  <c:v>JIMT1</c:v>
                </c:pt>
                <c:pt idx="26">
                  <c:v>OE33+hrg</c:v>
                </c:pt>
                <c:pt idx="27">
                  <c:v>SKBR3+hrg</c:v>
                </c:pt>
                <c:pt idx="28">
                  <c:v>MDAMB453</c:v>
                </c:pt>
                <c:pt idx="29">
                  <c:v>OE33</c:v>
                </c:pt>
                <c:pt idx="30">
                  <c:v>JIMT1+hrg</c:v>
                </c:pt>
                <c:pt idx="31">
                  <c:v>CALU3+hrg</c:v>
                </c:pt>
                <c:pt idx="32">
                  <c:v>HCC1954</c:v>
                </c:pt>
                <c:pt idx="33">
                  <c:v>MDAMB453+hrg</c:v>
                </c:pt>
                <c:pt idx="34">
                  <c:v>CALU3</c:v>
                </c:pt>
                <c:pt idx="35">
                  <c:v>BT474-M3+hrg</c:v>
                </c:pt>
                <c:pt idx="36">
                  <c:v>SKOV3+hrg</c:v>
                </c:pt>
                <c:pt idx="37">
                  <c:v>SKOV3</c:v>
                </c:pt>
              </c:strCache>
            </c:strRef>
          </c:cat>
          <c:val>
            <c:numRef>
              <c:f>aic!$W$2:$W$39</c:f>
              <c:numCache>
                <c:formatCode>General</c:formatCode>
                <c:ptCount val="38"/>
                <c:pt idx="0">
                  <c:v>6.1131933699769901E-2</c:v>
                </c:pt>
                <c:pt idx="1">
                  <c:v>6.3715891248409498E-2</c:v>
                </c:pt>
                <c:pt idx="2">
                  <c:v>6.8587914593765398E-2</c:v>
                </c:pt>
                <c:pt idx="3">
                  <c:v>7.5804547306659906E-2</c:v>
                </c:pt>
                <c:pt idx="4">
                  <c:v>8.5002043443411404E-2</c:v>
                </c:pt>
                <c:pt idx="5">
                  <c:v>9.8089324000304901E-2</c:v>
                </c:pt>
                <c:pt idx="6">
                  <c:v>0.109072441726103</c:v>
                </c:pt>
                <c:pt idx="7">
                  <c:v>0.12189212147598</c:v>
                </c:pt>
                <c:pt idx="8">
                  <c:v>0.12885403242816201</c:v>
                </c:pt>
                <c:pt idx="9">
                  <c:v>0.132927053113019</c:v>
                </c:pt>
                <c:pt idx="10">
                  <c:v>0.14988170961731601</c:v>
                </c:pt>
                <c:pt idx="11">
                  <c:v>0.15722898710827499</c:v>
                </c:pt>
                <c:pt idx="12">
                  <c:v>0.158844790401547</c:v>
                </c:pt>
                <c:pt idx="13">
                  <c:v>0.16443639669482199</c:v>
                </c:pt>
                <c:pt idx="14">
                  <c:v>0.17223383090833899</c:v>
                </c:pt>
                <c:pt idx="15">
                  <c:v>0.18057221155811101</c:v>
                </c:pt>
                <c:pt idx="16">
                  <c:v>0.18175813083109199</c:v>
                </c:pt>
                <c:pt idx="17">
                  <c:v>0.20401813164912699</c:v>
                </c:pt>
                <c:pt idx="18">
                  <c:v>0.23050259538453</c:v>
                </c:pt>
                <c:pt idx="19">
                  <c:v>0.23511554501701801</c:v>
                </c:pt>
                <c:pt idx="20">
                  <c:v>0.252144029883763</c:v>
                </c:pt>
                <c:pt idx="21">
                  <c:v>0.31331116133964099</c:v>
                </c:pt>
                <c:pt idx="22">
                  <c:v>0.32931127471745197</c:v>
                </c:pt>
                <c:pt idx="23">
                  <c:v>0.44984155433661699</c:v>
                </c:pt>
                <c:pt idx="24">
                  <c:v>0.51285138851577405</c:v>
                </c:pt>
                <c:pt idx="25">
                  <c:v>0.52248626622996697</c:v>
                </c:pt>
                <c:pt idx="26">
                  <c:v>0.61245958079112295</c:v>
                </c:pt>
                <c:pt idx="27">
                  <c:v>0.62776346622567003</c:v>
                </c:pt>
                <c:pt idx="28">
                  <c:v>0.67060034131909696</c:v>
                </c:pt>
                <c:pt idx="29">
                  <c:v>0.73605352928704704</c:v>
                </c:pt>
                <c:pt idx="30">
                  <c:v>0.77741370904900897</c:v>
                </c:pt>
                <c:pt idx="31">
                  <c:v>0.78588616819698898</c:v>
                </c:pt>
                <c:pt idx="32">
                  <c:v>0.80789045885163002</c:v>
                </c:pt>
                <c:pt idx="33">
                  <c:v>0.83512511258382904</c:v>
                </c:pt>
                <c:pt idx="34">
                  <c:v>1.4847023146641201</c:v>
                </c:pt>
                <c:pt idx="35">
                  <c:v>1.6918017671727701</c:v>
                </c:pt>
                <c:pt idx="36">
                  <c:v>2.3703771579178601</c:v>
                </c:pt>
                <c:pt idx="37">
                  <c:v>3.5092803870610698</c:v>
                </c:pt>
              </c:numCache>
            </c:numRef>
          </c:val>
          <c:smooth val="0"/>
        </c:ser>
        <c:ser>
          <c:idx val="2"/>
          <c:order val="2"/>
          <c:tx>
            <c:v>Worst</c:v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strRef>
              <c:f>aic!$B$2:$B$39</c:f>
              <c:strCache>
                <c:ptCount val="38"/>
                <c:pt idx="0">
                  <c:v>HCC1419</c:v>
                </c:pt>
                <c:pt idx="1">
                  <c:v>OE19</c:v>
                </c:pt>
                <c:pt idx="2">
                  <c:v>HCC1419+hrg</c:v>
                </c:pt>
                <c:pt idx="3">
                  <c:v>MDAMB361</c:v>
                </c:pt>
                <c:pt idx="4">
                  <c:v>N87hrg</c:v>
                </c:pt>
                <c:pt idx="5">
                  <c:v>ZR75-30</c:v>
                </c:pt>
                <c:pt idx="6">
                  <c:v>OE19+hrg</c:v>
                </c:pt>
                <c:pt idx="7">
                  <c:v>HCC202+hrg</c:v>
                </c:pt>
                <c:pt idx="8">
                  <c:v>HCC202</c:v>
                </c:pt>
                <c:pt idx="9">
                  <c:v>MDAMB361+hrg</c:v>
                </c:pt>
                <c:pt idx="10">
                  <c:v>BThrg</c:v>
                </c:pt>
                <c:pt idx="11">
                  <c:v>ZR75-1+hrg</c:v>
                </c:pt>
                <c:pt idx="12">
                  <c:v>BT474-M3</c:v>
                </c:pt>
                <c:pt idx="13">
                  <c:v>AU565</c:v>
                </c:pt>
                <c:pt idx="14">
                  <c:v>ZR75-1</c:v>
                </c:pt>
                <c:pt idx="15">
                  <c:v>NCI-N87</c:v>
                </c:pt>
                <c:pt idx="16">
                  <c:v>SKBR3</c:v>
                </c:pt>
                <c:pt idx="17">
                  <c:v>ZR75-30+hrg</c:v>
                </c:pt>
                <c:pt idx="18">
                  <c:v>MDAMB175VII+hrg</c:v>
                </c:pt>
                <c:pt idx="19">
                  <c:v>NCI-H2170</c:v>
                </c:pt>
                <c:pt idx="20">
                  <c:v>MDAMB175VII</c:v>
                </c:pt>
                <c:pt idx="21">
                  <c:v>NCI-H2170+hrg</c:v>
                </c:pt>
                <c:pt idx="22">
                  <c:v>NCI-N87+hrg</c:v>
                </c:pt>
                <c:pt idx="23">
                  <c:v>HCC1954+hrg</c:v>
                </c:pt>
                <c:pt idx="24">
                  <c:v>AU565+hrg</c:v>
                </c:pt>
                <c:pt idx="25">
                  <c:v>JIMT1</c:v>
                </c:pt>
                <c:pt idx="26">
                  <c:v>OE33+hrg</c:v>
                </c:pt>
                <c:pt idx="27">
                  <c:v>SKBR3+hrg</c:v>
                </c:pt>
                <c:pt idx="28">
                  <c:v>MDAMB453</c:v>
                </c:pt>
                <c:pt idx="29">
                  <c:v>OE33</c:v>
                </c:pt>
                <c:pt idx="30">
                  <c:v>JIMT1+hrg</c:v>
                </c:pt>
                <c:pt idx="31">
                  <c:v>CALU3+hrg</c:v>
                </c:pt>
                <c:pt idx="32">
                  <c:v>HCC1954</c:v>
                </c:pt>
                <c:pt idx="33">
                  <c:v>MDAMB453+hrg</c:v>
                </c:pt>
                <c:pt idx="34">
                  <c:v>CALU3</c:v>
                </c:pt>
                <c:pt idx="35">
                  <c:v>BT474-M3+hrg</c:v>
                </c:pt>
                <c:pt idx="36">
                  <c:v>SKOV3+hrg</c:v>
                </c:pt>
                <c:pt idx="37">
                  <c:v>SKOV3</c:v>
                </c:pt>
              </c:strCache>
            </c:strRef>
          </c:cat>
          <c:val>
            <c:numRef>
              <c:f>aic!$X$2:$X$39</c:f>
              <c:numCache>
                <c:formatCode>General</c:formatCode>
                <c:ptCount val="38"/>
                <c:pt idx="0">
                  <c:v>0.498941273143782</c:v>
                </c:pt>
                <c:pt idx="1">
                  <c:v>1.79729173076177</c:v>
                </c:pt>
                <c:pt idx="2">
                  <c:v>0.88857450915574898</c:v>
                </c:pt>
                <c:pt idx="3">
                  <c:v>0.52913054736547505</c:v>
                </c:pt>
                <c:pt idx="4">
                  <c:v>1.7633856912946499</c:v>
                </c:pt>
                <c:pt idx="5">
                  <c:v>0.45252626561923298</c:v>
                </c:pt>
                <c:pt idx="6">
                  <c:v>2.8052115943153701</c:v>
                </c:pt>
                <c:pt idx="7">
                  <c:v>1.3143496947147599</c:v>
                </c:pt>
                <c:pt idx="8">
                  <c:v>0.78150810070336396</c:v>
                </c:pt>
                <c:pt idx="9">
                  <c:v>0.35993991032346001</c:v>
                </c:pt>
                <c:pt idx="10">
                  <c:v>0.60984230198655098</c:v>
                </c:pt>
                <c:pt idx="11">
                  <c:v>2.5235216902238902</c:v>
                </c:pt>
                <c:pt idx="12">
                  <c:v>1.3146476519877699</c:v>
                </c:pt>
                <c:pt idx="13">
                  <c:v>1.53836198356053</c:v>
                </c:pt>
                <c:pt idx="14">
                  <c:v>1.70804531219511</c:v>
                </c:pt>
                <c:pt idx="15">
                  <c:v>1.2716756874119399</c:v>
                </c:pt>
                <c:pt idx="16">
                  <c:v>0.67603273029160604</c:v>
                </c:pt>
                <c:pt idx="17">
                  <c:v>0.39332529141144501</c:v>
                </c:pt>
                <c:pt idx="18">
                  <c:v>2.57062623074264</c:v>
                </c:pt>
                <c:pt idx="19">
                  <c:v>1.1183916194649399</c:v>
                </c:pt>
                <c:pt idx="20">
                  <c:v>2.3691668396443899</c:v>
                </c:pt>
                <c:pt idx="21">
                  <c:v>1.31373878294275</c:v>
                </c:pt>
                <c:pt idx="22">
                  <c:v>2.16092590039848</c:v>
                </c:pt>
                <c:pt idx="23">
                  <c:v>2.5545547432684499</c:v>
                </c:pt>
                <c:pt idx="24">
                  <c:v>1.10398854973134</c:v>
                </c:pt>
                <c:pt idx="25">
                  <c:v>3.37523114322491</c:v>
                </c:pt>
                <c:pt idx="26">
                  <c:v>5.2059160395539399</c:v>
                </c:pt>
                <c:pt idx="27">
                  <c:v>1.32032235327076</c:v>
                </c:pt>
                <c:pt idx="28">
                  <c:v>1.1336574439703599</c:v>
                </c:pt>
                <c:pt idx="29">
                  <c:v>4.6013624265078104</c:v>
                </c:pt>
                <c:pt idx="30">
                  <c:v>3.4587817338441198</c:v>
                </c:pt>
                <c:pt idx="31">
                  <c:v>2.9469895872948499</c:v>
                </c:pt>
                <c:pt idx="32">
                  <c:v>2.4406142286995198</c:v>
                </c:pt>
                <c:pt idx="33">
                  <c:v>1.7502602139907899</c:v>
                </c:pt>
                <c:pt idx="34">
                  <c:v>2.67490337863891</c:v>
                </c:pt>
                <c:pt idx="35">
                  <c:v>2.9448211439293499</c:v>
                </c:pt>
                <c:pt idx="36">
                  <c:v>8.7505462241811802</c:v>
                </c:pt>
                <c:pt idx="37">
                  <c:v>8.9161795261984302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8674816"/>
        <c:axId val="188676352"/>
      </c:lineChart>
      <c:catAx>
        <c:axId val="188674816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ln>
            <a:solidFill>
              <a:sysClr val="windowText" lastClr="000000"/>
            </a:solidFill>
          </a:ln>
        </c:spPr>
        <c:txPr>
          <a:bodyPr/>
          <a:lstStyle/>
          <a:p>
            <a:pPr>
              <a:defRPr sz="900"/>
            </a:pPr>
            <a:endParaRPr lang="en-US"/>
          </a:p>
        </c:txPr>
        <c:crossAx val="188676352"/>
        <c:crossesAt val="1.0000000000000002E-3"/>
        <c:auto val="1"/>
        <c:lblAlgn val="ctr"/>
        <c:lblOffset val="100"/>
        <c:noMultiLvlLbl val="0"/>
      </c:catAx>
      <c:valAx>
        <c:axId val="188676352"/>
        <c:scaling>
          <c:logBase val="10"/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b="0"/>
                </a:pPr>
                <a:r>
                  <a:rPr lang="en-US" b="0"/>
                  <a:t>WSSR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spPr>
          <a:ln>
            <a:solidFill>
              <a:sysClr val="windowText" lastClr="000000"/>
            </a:solidFill>
          </a:ln>
        </c:spPr>
        <c:crossAx val="188674816"/>
        <c:crosses val="autoZero"/>
        <c:crossBetween val="between"/>
      </c:valAx>
      <c:spPr>
        <a:ln>
          <a:solidFill>
            <a:sysClr val="windowText" lastClr="000000"/>
          </a:solidFill>
        </a:ln>
      </c:spPr>
    </c:plotArea>
    <c:legend>
      <c:legendPos val="t"/>
      <c:layout>
        <c:manualLayout>
          <c:xMode val="edge"/>
          <c:yMode val="edge"/>
          <c:x val="0.2238560234686956"/>
          <c:y val="3.7037037037037035E-2"/>
          <c:w val="0.5499980631196657"/>
          <c:h val="8.3717191601049873E-2"/>
        </c:manualLayout>
      </c:layout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8.0974364941529181E-2"/>
          <c:y val="5.4224760366492653E-2"/>
          <c:w val="0.90402527607604977"/>
          <c:h val="0.56865853306798186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tx1"/>
            </a:solidFill>
            <a:ln>
              <a:solidFill>
                <a:sysClr val="windowText" lastClr="000000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ysClr val="window" lastClr="FFFFFF">
                  <a:lumMod val="50000"/>
                </a:sysClr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37"/>
            <c:invertIfNegative val="0"/>
            <c:bubble3D val="0"/>
            <c:spPr>
              <a:solidFill>
                <a:sysClr val="window" lastClr="FFFFFF">
                  <a:lumMod val="50000"/>
                </a:sysClr>
              </a:solidFill>
              <a:ln>
                <a:solidFill>
                  <a:sysClr val="windowText" lastClr="000000"/>
                </a:solidFill>
              </a:ln>
            </c:spPr>
          </c:dPt>
          <c:cat>
            <c:strRef>
              <c:f>'M4'!$C$2:$AN$2</c:f>
              <c:strCache>
                <c:ptCount val="38"/>
                <c:pt idx="0">
                  <c:v>OE33+hrg</c:v>
                </c:pt>
                <c:pt idx="1">
                  <c:v>MDAMB175VII+hrg</c:v>
                </c:pt>
                <c:pt idx="2">
                  <c:v>ZR75-1+hrg</c:v>
                </c:pt>
                <c:pt idx="3">
                  <c:v>N87hrg</c:v>
                </c:pt>
                <c:pt idx="4">
                  <c:v>OE19+hrg</c:v>
                </c:pt>
                <c:pt idx="5">
                  <c:v>NCI-N87+hrg</c:v>
                </c:pt>
                <c:pt idx="6">
                  <c:v>OE19</c:v>
                </c:pt>
                <c:pt idx="7">
                  <c:v>JIMT1</c:v>
                </c:pt>
                <c:pt idx="8">
                  <c:v>OE33</c:v>
                </c:pt>
                <c:pt idx="9">
                  <c:v>HCC1954+hrg</c:v>
                </c:pt>
                <c:pt idx="10">
                  <c:v>NCI-N87</c:v>
                </c:pt>
                <c:pt idx="11">
                  <c:v>MDAMB175VII</c:v>
                </c:pt>
                <c:pt idx="12">
                  <c:v>HCC1419+hrg</c:v>
                </c:pt>
                <c:pt idx="13">
                  <c:v>JIMT1+hrg</c:v>
                </c:pt>
                <c:pt idx="14">
                  <c:v>CALU3+hrg</c:v>
                </c:pt>
                <c:pt idx="15">
                  <c:v>HCC1954</c:v>
                </c:pt>
                <c:pt idx="16">
                  <c:v>SKBR3+hrg</c:v>
                </c:pt>
                <c:pt idx="17">
                  <c:v>BT474-M3</c:v>
                </c:pt>
                <c:pt idx="18">
                  <c:v>MDAMB361</c:v>
                </c:pt>
                <c:pt idx="19">
                  <c:v>CALU3</c:v>
                </c:pt>
                <c:pt idx="20">
                  <c:v>AU565</c:v>
                </c:pt>
                <c:pt idx="21">
                  <c:v>MDAMB361+hrg</c:v>
                </c:pt>
                <c:pt idx="22">
                  <c:v>ZR75-30</c:v>
                </c:pt>
                <c:pt idx="23">
                  <c:v>NCI-H2170+hrg</c:v>
                </c:pt>
                <c:pt idx="24">
                  <c:v>SKBR3</c:v>
                </c:pt>
                <c:pt idx="25">
                  <c:v>ZR75-30+hrg</c:v>
                </c:pt>
                <c:pt idx="26">
                  <c:v>NCI-H2170</c:v>
                </c:pt>
                <c:pt idx="27">
                  <c:v>HCC1419</c:v>
                </c:pt>
                <c:pt idx="28">
                  <c:v>SKOV3+hrg</c:v>
                </c:pt>
                <c:pt idx="29">
                  <c:v>HCC202</c:v>
                </c:pt>
                <c:pt idx="30">
                  <c:v>HCC202+hrg</c:v>
                </c:pt>
                <c:pt idx="31">
                  <c:v>SKOV3</c:v>
                </c:pt>
                <c:pt idx="32">
                  <c:v>MDAMB453+hrg</c:v>
                </c:pt>
                <c:pt idx="33">
                  <c:v>BThrg</c:v>
                </c:pt>
                <c:pt idx="34">
                  <c:v>AU565+hrg</c:v>
                </c:pt>
                <c:pt idx="35">
                  <c:v>MDAMB453</c:v>
                </c:pt>
                <c:pt idx="36">
                  <c:v>ZR75-1</c:v>
                </c:pt>
                <c:pt idx="37">
                  <c:v>BT474-M3+hrg</c:v>
                </c:pt>
              </c:strCache>
            </c:strRef>
          </c:cat>
          <c:val>
            <c:numRef>
              <c:f>'M4'!$C$37:$AN$37</c:f>
              <c:numCache>
                <c:formatCode>General</c:formatCode>
                <c:ptCount val="38"/>
                <c:pt idx="0">
                  <c:v>0.97350322485498564</c:v>
                </c:pt>
                <c:pt idx="1">
                  <c:v>0.96809303158670723</c:v>
                </c:pt>
                <c:pt idx="2">
                  <c:v>0.96573396585893345</c:v>
                </c:pt>
                <c:pt idx="3">
                  <c:v>0.96470317520155802</c:v>
                </c:pt>
                <c:pt idx="4">
                  <c:v>0.96320125345804664</c:v>
                </c:pt>
                <c:pt idx="5">
                  <c:v>0.95605776978086643</c:v>
                </c:pt>
                <c:pt idx="6">
                  <c:v>0.95230027802907147</c:v>
                </c:pt>
                <c:pt idx="7">
                  <c:v>0.95143893196906848</c:v>
                </c:pt>
                <c:pt idx="8">
                  <c:v>0.94861933769307438</c:v>
                </c:pt>
                <c:pt idx="9">
                  <c:v>0.94021350359954825</c:v>
                </c:pt>
                <c:pt idx="10">
                  <c:v>0.9382728981300108</c:v>
                </c:pt>
                <c:pt idx="11">
                  <c:v>0.9194185467628323</c:v>
                </c:pt>
                <c:pt idx="12">
                  <c:v>0.9162862693408439</c:v>
                </c:pt>
                <c:pt idx="13">
                  <c:v>0.90880041412699331</c:v>
                </c:pt>
                <c:pt idx="14">
                  <c:v>0.90767730639219824</c:v>
                </c:pt>
                <c:pt idx="15">
                  <c:v>0.89992654511360526</c:v>
                </c:pt>
                <c:pt idx="16">
                  <c:v>0.89754240533401752</c:v>
                </c:pt>
                <c:pt idx="17">
                  <c:v>0.89736432652839149</c:v>
                </c:pt>
                <c:pt idx="18">
                  <c:v>0.83922663859715896</c:v>
                </c:pt>
                <c:pt idx="19">
                  <c:v>0.83327434717427407</c:v>
                </c:pt>
                <c:pt idx="20">
                  <c:v>0.81539990654364369</c:v>
                </c:pt>
                <c:pt idx="21">
                  <c:v>0.80606267201979698</c:v>
                </c:pt>
                <c:pt idx="22">
                  <c:v>0.79839615726133828</c:v>
                </c:pt>
                <c:pt idx="23">
                  <c:v>0.79186905045137601</c:v>
                </c:pt>
                <c:pt idx="24">
                  <c:v>0.78490920375939466</c:v>
                </c:pt>
                <c:pt idx="25">
                  <c:v>0.76589519630258862</c:v>
                </c:pt>
                <c:pt idx="26">
                  <c:v>0.75300949847262666</c:v>
                </c:pt>
                <c:pt idx="27">
                  <c:v>0.74842261076469285</c:v>
                </c:pt>
                <c:pt idx="28">
                  <c:v>0.73134852678107209</c:v>
                </c:pt>
                <c:pt idx="29">
                  <c:v>0.70367872095123674</c:v>
                </c:pt>
                <c:pt idx="30">
                  <c:v>0.6097450145607497</c:v>
                </c:pt>
                <c:pt idx="31">
                  <c:v>0.58843903184554047</c:v>
                </c:pt>
                <c:pt idx="32">
                  <c:v>0.55488150105854683</c:v>
                </c:pt>
                <c:pt idx="33">
                  <c:v>0.54058030141943536</c:v>
                </c:pt>
                <c:pt idx="34">
                  <c:v>0.5231122431556785</c:v>
                </c:pt>
                <c:pt idx="35">
                  <c:v>0.52186463197756472</c:v>
                </c:pt>
                <c:pt idx="36">
                  <c:v>0.52065007522000883</c:v>
                </c:pt>
                <c:pt idx="37">
                  <c:v>0.45672572732593042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95529728"/>
        <c:axId val="195539712"/>
      </c:barChart>
      <c:catAx>
        <c:axId val="195529728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ln>
            <a:solidFill>
              <a:sysClr val="windowText" lastClr="000000"/>
            </a:solidFill>
          </a:ln>
        </c:spPr>
        <c:txPr>
          <a:bodyPr/>
          <a:lstStyle/>
          <a:p>
            <a:pPr>
              <a:defRPr sz="800"/>
            </a:pPr>
            <a:endParaRPr lang="en-US"/>
          </a:p>
        </c:txPr>
        <c:crossAx val="195539712"/>
        <c:crosses val="autoZero"/>
        <c:auto val="1"/>
        <c:lblAlgn val="ctr"/>
        <c:lblOffset val="100"/>
        <c:noMultiLvlLbl val="0"/>
      </c:catAx>
      <c:valAx>
        <c:axId val="195539712"/>
        <c:scaling>
          <c:orientation val="minMax"/>
          <c:max val="1"/>
          <c:min val="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b="0" i="1"/>
                </a:pPr>
                <a:r>
                  <a:rPr lang="en-US" b="0" i="1"/>
                  <a:t>R</a:t>
                </a:r>
                <a:r>
                  <a:rPr lang="en-US" b="0" i="1" baseline="30000"/>
                  <a:t>2</a:t>
                </a:r>
              </a:p>
            </c:rich>
          </c:tx>
          <c:layout>
            <c:manualLayout>
              <c:xMode val="edge"/>
              <c:yMode val="edge"/>
              <c:x val="5.4547002711995366E-3"/>
              <c:y val="0.33120359955005624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ln>
            <a:solidFill>
              <a:sysClr val="windowText" lastClr="000000"/>
            </a:solidFill>
          </a:ln>
        </c:spPr>
        <c:crossAx val="195529728"/>
        <c:crosses val="autoZero"/>
        <c:crossBetween val="between"/>
        <c:majorUnit val="0.2"/>
      </c:valAx>
      <c:spPr>
        <a:ln>
          <a:solidFill>
            <a:sysClr val="windowText" lastClr="000000"/>
          </a:solidFill>
        </a:ln>
      </c:spPr>
    </c:plotArea>
    <c:plotVisOnly val="1"/>
    <c:dispBlanksAs val="gap"/>
    <c:showDLblsOverMax val="0"/>
  </c:chart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A969B1C-6080-4F80-AD60-AF0D6D3C6D3E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97100" y="696913"/>
            <a:ext cx="2616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4D1A1FA-BB6C-4C7B-B716-7471FC4FE1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0866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12B6E-CFBD-485C-8514-8C7EA2F79E63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B325F-DA5F-4F22-AE60-1C465EE09B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366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12B6E-CFBD-485C-8514-8C7EA2F79E63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B325F-DA5F-4F22-AE60-1C465EE09B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436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12B6E-CFBD-485C-8514-8C7EA2F79E63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B325F-DA5F-4F22-AE60-1C465EE09B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220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12B6E-CFBD-485C-8514-8C7EA2F79E63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B325F-DA5F-4F22-AE60-1C465EE09B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049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12B6E-CFBD-485C-8514-8C7EA2F79E63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B325F-DA5F-4F22-AE60-1C465EE09B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263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12B6E-CFBD-485C-8514-8C7EA2F79E63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B325F-DA5F-4F22-AE60-1C465EE09B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960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12B6E-CFBD-485C-8514-8C7EA2F79E63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B325F-DA5F-4F22-AE60-1C465EE09B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381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12B6E-CFBD-485C-8514-8C7EA2F79E63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B325F-DA5F-4F22-AE60-1C465EE09B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024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12B6E-CFBD-485C-8514-8C7EA2F79E63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B325F-DA5F-4F22-AE60-1C465EE09B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344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12B6E-CFBD-485C-8514-8C7EA2F79E63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B325F-DA5F-4F22-AE60-1C465EE09B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719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12B6E-CFBD-485C-8514-8C7EA2F79E63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B325F-DA5F-4F22-AE60-1C465EE09B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630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112B6E-CFBD-485C-8514-8C7EA2F79E63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7B325F-DA5F-4F22-AE60-1C465EE09B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162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066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S4 Figure</a:t>
            </a:r>
            <a:endParaRPr lang="en-US" sz="1200" dirty="0"/>
          </a:p>
        </p:txBody>
      </p:sp>
      <p:grpSp>
        <p:nvGrpSpPr>
          <p:cNvPr id="3" name="Group 2"/>
          <p:cNvGrpSpPr/>
          <p:nvPr/>
        </p:nvGrpSpPr>
        <p:grpSpPr>
          <a:xfrm>
            <a:off x="682109" y="276999"/>
            <a:ext cx="1600200" cy="2061299"/>
            <a:chOff x="3789310" y="3453827"/>
            <a:chExt cx="1600200" cy="2061299"/>
          </a:xfrm>
        </p:grpSpPr>
        <p:sp>
          <p:nvSpPr>
            <p:cNvPr id="4" name="Rounded Rectangle 3"/>
            <p:cNvSpPr/>
            <p:nvPr/>
          </p:nvSpPr>
          <p:spPr>
            <a:xfrm>
              <a:off x="3789310" y="3453827"/>
              <a:ext cx="1600200" cy="2061299"/>
            </a:xfrm>
            <a:prstGeom prst="roundRect">
              <a:avLst>
                <a:gd name="adj" fmla="val 3723"/>
              </a:avLst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4730339" y="3581895"/>
              <a:ext cx="477613" cy="246063"/>
            </a:xfrm>
            <a:prstGeom prst="rect">
              <a:avLst/>
            </a:prstGeom>
            <a:solidFill>
              <a:srgbClr val="BBE0E3"/>
            </a:solidFill>
            <a:ln w="19050" cap="flat" cmpd="sng" algn="ctr">
              <a:solidFill>
                <a:srgbClr val="0070C0"/>
              </a:solidFill>
              <a:prstDash val="solid"/>
            </a:ln>
            <a:effectLst/>
          </p:spPr>
          <p:txBody>
            <a:bodyPr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000" b="1" kern="0" dirty="0" smtClean="0">
                  <a:solidFill>
                    <a:srgbClr val="0070C0"/>
                  </a:solidFill>
                  <a:latin typeface="Arial"/>
                </a:rPr>
                <a:t>AKT</a:t>
              </a:r>
              <a:endPara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962669" y="3581895"/>
              <a:ext cx="477613" cy="246063"/>
            </a:xfrm>
            <a:prstGeom prst="rect">
              <a:avLst/>
            </a:prstGeom>
            <a:solidFill>
              <a:srgbClr val="BBE0E3"/>
            </a:solidFill>
            <a:ln w="19050" cap="flat" cmpd="sng" algn="ctr">
              <a:solidFill>
                <a:srgbClr val="0070C0"/>
              </a:solidFill>
              <a:prstDash val="solid"/>
            </a:ln>
            <a:effectLst/>
          </p:spPr>
          <p:txBody>
            <a:bodyPr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000" b="1" kern="0" dirty="0" smtClean="0">
                  <a:solidFill>
                    <a:srgbClr val="0070C0"/>
                  </a:solidFill>
                  <a:latin typeface="Arial"/>
                </a:rPr>
                <a:t>ERK</a:t>
              </a:r>
              <a:endPara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873924" y="4634846"/>
              <a:ext cx="655102" cy="246221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rgbClr val="0070C0"/>
              </a:solidFill>
              <a:prstDash val="solid"/>
            </a:ln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000" b="1" kern="0" dirty="0" smtClean="0">
                  <a:solidFill>
                    <a:srgbClr val="0070C0"/>
                  </a:solidFill>
                  <a:latin typeface="Arial"/>
                </a:rPr>
                <a:t>PROLIF</a:t>
              </a:r>
              <a:endPara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641594" y="4634846"/>
              <a:ext cx="655102" cy="246221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rgbClr val="0070C0"/>
              </a:solidFill>
              <a:prstDash val="solid"/>
            </a:ln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000" b="1" kern="0" dirty="0" smtClean="0">
                  <a:solidFill>
                    <a:srgbClr val="0070C0"/>
                  </a:solidFill>
                  <a:latin typeface="Arial"/>
                </a:rPr>
                <a:t>DEATH</a:t>
              </a:r>
              <a:endPara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935655" y="5145610"/>
              <a:ext cx="1334688" cy="246221"/>
            </a:xfrm>
            <a:prstGeom prst="rect">
              <a:avLst/>
            </a:prstGeom>
            <a:solidFill>
              <a:srgbClr val="92D050"/>
            </a:solidFill>
            <a:ln w="19050" cap="flat" cmpd="sng" algn="ctr">
              <a:solidFill>
                <a:srgbClr val="0070C0"/>
              </a:solidFill>
              <a:prstDash val="solid"/>
            </a:ln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000" b="1" kern="0" dirty="0" smtClean="0">
                  <a:solidFill>
                    <a:srgbClr val="0070C0"/>
                  </a:solidFill>
                  <a:latin typeface="Arial"/>
                </a:rPr>
                <a:t>TUMOR GROWTH</a:t>
              </a:r>
              <a:endPara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10" name="Flowchart: Delay 9"/>
            <p:cNvSpPr/>
            <p:nvPr/>
          </p:nvSpPr>
          <p:spPr>
            <a:xfrm rot="5400000">
              <a:off x="4066227" y="4110083"/>
              <a:ext cx="270496" cy="304800"/>
            </a:xfrm>
            <a:prstGeom prst="flowChartDelay">
              <a:avLst/>
            </a:prstGeom>
            <a:solidFill>
              <a:schemeClr val="bg1"/>
            </a:solidFill>
            <a:ln w="190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962669" y="4129735"/>
              <a:ext cx="477612" cy="24622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 smtClean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en-US" sz="10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Flowchart: Delay 11"/>
            <p:cNvSpPr/>
            <p:nvPr/>
          </p:nvSpPr>
          <p:spPr>
            <a:xfrm rot="5400000">
              <a:off x="4833897" y="4101547"/>
              <a:ext cx="270496" cy="304800"/>
            </a:xfrm>
            <a:prstGeom prst="flowChartDelay">
              <a:avLst/>
            </a:prstGeom>
            <a:solidFill>
              <a:schemeClr val="bg1"/>
            </a:solidFill>
            <a:ln w="190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735926" y="4121199"/>
              <a:ext cx="466439" cy="24622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 smtClean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en-US" sz="10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4" name="Straight Arrow Connector 13"/>
            <p:cNvCxnSpPr>
              <a:stCxn id="6" idx="2"/>
              <a:endCxn id="11" idx="0"/>
            </p:cNvCxnSpPr>
            <p:nvPr/>
          </p:nvCxnSpPr>
          <p:spPr>
            <a:xfrm flipH="1">
              <a:off x="4201475" y="3827958"/>
              <a:ext cx="1" cy="301777"/>
            </a:xfrm>
            <a:prstGeom prst="straightConnector1">
              <a:avLst/>
            </a:prstGeom>
            <a:noFill/>
            <a:ln w="19050" cap="flat" cmpd="sng" algn="ctr">
              <a:solidFill>
                <a:srgbClr val="0070C0"/>
              </a:solidFill>
              <a:prstDash val="solid"/>
              <a:headEnd type="none" w="med" len="med"/>
              <a:tailEnd type="triangle" w="med" len="med"/>
            </a:ln>
            <a:effectLst/>
          </p:spPr>
        </p:cxnSp>
        <p:cxnSp>
          <p:nvCxnSpPr>
            <p:cNvPr id="15" name="Straight Arrow Connector 14"/>
            <p:cNvCxnSpPr>
              <a:stCxn id="5" idx="2"/>
              <a:endCxn id="13" idx="0"/>
            </p:cNvCxnSpPr>
            <p:nvPr/>
          </p:nvCxnSpPr>
          <p:spPr>
            <a:xfrm>
              <a:off x="4969146" y="3827958"/>
              <a:ext cx="0" cy="293241"/>
            </a:xfrm>
            <a:prstGeom prst="straightConnector1">
              <a:avLst/>
            </a:prstGeom>
            <a:noFill/>
            <a:ln w="19050" cap="flat" cmpd="sng" algn="ctr">
              <a:solidFill>
                <a:srgbClr val="0070C0"/>
              </a:solidFill>
              <a:prstDash val="solid"/>
              <a:headEnd type="none" w="med" len="med"/>
              <a:tailEnd type="triangle" w="med" len="med"/>
            </a:ln>
            <a:effectLst/>
          </p:spPr>
        </p:cxnSp>
        <p:cxnSp>
          <p:nvCxnSpPr>
            <p:cNvPr id="16" name="Straight Arrow Connector 15"/>
            <p:cNvCxnSpPr>
              <a:stCxn id="6" idx="2"/>
            </p:cNvCxnSpPr>
            <p:nvPr/>
          </p:nvCxnSpPr>
          <p:spPr>
            <a:xfrm>
              <a:off x="4201476" y="3827958"/>
              <a:ext cx="618898" cy="293329"/>
            </a:xfrm>
            <a:prstGeom prst="straightConnector1">
              <a:avLst/>
            </a:prstGeom>
            <a:noFill/>
            <a:ln w="19050" cap="flat" cmpd="sng" algn="ctr">
              <a:solidFill>
                <a:srgbClr val="0070C0"/>
              </a:solidFill>
              <a:prstDash val="solid"/>
              <a:headEnd type="none" w="med" len="med"/>
              <a:tailEnd type="triangle" w="med" len="med"/>
            </a:ln>
            <a:effectLst/>
          </p:spPr>
        </p:cxnSp>
        <p:cxnSp>
          <p:nvCxnSpPr>
            <p:cNvPr id="17" name="Straight Arrow Connector 16"/>
            <p:cNvCxnSpPr>
              <a:stCxn id="5" idx="2"/>
            </p:cNvCxnSpPr>
            <p:nvPr/>
          </p:nvCxnSpPr>
          <p:spPr>
            <a:xfrm flipH="1">
              <a:off x="4353876" y="3827958"/>
              <a:ext cx="615270" cy="301777"/>
            </a:xfrm>
            <a:prstGeom prst="straightConnector1">
              <a:avLst/>
            </a:prstGeom>
            <a:noFill/>
            <a:ln w="19050" cap="flat" cmpd="sng" algn="ctr">
              <a:solidFill>
                <a:srgbClr val="0070C0"/>
              </a:solidFill>
              <a:prstDash val="solid"/>
              <a:headEnd type="none" w="med" len="med"/>
              <a:tailEnd type="triangle" w="med" len="med"/>
            </a:ln>
            <a:effectLst/>
          </p:spPr>
        </p:cxnSp>
        <p:cxnSp>
          <p:nvCxnSpPr>
            <p:cNvPr id="18" name="Straight Arrow Connector 17"/>
            <p:cNvCxnSpPr>
              <a:stCxn id="10" idx="3"/>
              <a:endCxn id="7" idx="0"/>
            </p:cNvCxnSpPr>
            <p:nvPr/>
          </p:nvCxnSpPr>
          <p:spPr>
            <a:xfrm>
              <a:off x="4201475" y="4397731"/>
              <a:ext cx="0" cy="237115"/>
            </a:xfrm>
            <a:prstGeom prst="straightConnector1">
              <a:avLst/>
            </a:prstGeom>
            <a:noFill/>
            <a:ln w="19050" cap="flat" cmpd="sng" algn="ctr">
              <a:solidFill>
                <a:srgbClr val="0070C0"/>
              </a:solidFill>
              <a:prstDash val="solid"/>
              <a:headEnd type="none" w="med" len="med"/>
              <a:tailEnd type="triangle" w="med" len="med"/>
            </a:ln>
            <a:effectLst/>
          </p:spPr>
        </p:cxnSp>
        <p:cxnSp>
          <p:nvCxnSpPr>
            <p:cNvPr id="19" name="Straight Arrow Connector 18"/>
            <p:cNvCxnSpPr>
              <a:stCxn id="12" idx="3"/>
              <a:endCxn id="8" idx="0"/>
            </p:cNvCxnSpPr>
            <p:nvPr/>
          </p:nvCxnSpPr>
          <p:spPr>
            <a:xfrm>
              <a:off x="4969145" y="4389195"/>
              <a:ext cx="0" cy="245651"/>
            </a:xfrm>
            <a:prstGeom prst="straightConnector1">
              <a:avLst/>
            </a:prstGeom>
            <a:noFill/>
            <a:ln w="19050" cap="flat" cmpd="sng" algn="ctr">
              <a:solidFill>
                <a:srgbClr val="FF0000"/>
              </a:solidFill>
              <a:prstDash val="solid"/>
              <a:headEnd type="none" w="med" len="med"/>
              <a:tailEnd type="triangle" w="med" len="med"/>
            </a:ln>
            <a:effectLst/>
          </p:spPr>
        </p:cxnSp>
        <p:cxnSp>
          <p:nvCxnSpPr>
            <p:cNvPr id="20" name="Straight Arrow Connector 19"/>
            <p:cNvCxnSpPr>
              <a:stCxn id="7" idx="2"/>
            </p:cNvCxnSpPr>
            <p:nvPr/>
          </p:nvCxnSpPr>
          <p:spPr>
            <a:xfrm>
              <a:off x="4201475" y="4881067"/>
              <a:ext cx="0" cy="264543"/>
            </a:xfrm>
            <a:prstGeom prst="straightConnector1">
              <a:avLst/>
            </a:prstGeom>
            <a:noFill/>
            <a:ln w="19050" cap="flat" cmpd="sng" algn="ctr">
              <a:solidFill>
                <a:srgbClr val="0070C0"/>
              </a:solidFill>
              <a:prstDash val="solid"/>
              <a:headEnd type="none" w="med" len="med"/>
              <a:tailEnd type="triangle" w="med" len="med"/>
            </a:ln>
            <a:effectLst/>
          </p:spPr>
        </p:cxnSp>
        <p:cxnSp>
          <p:nvCxnSpPr>
            <p:cNvPr id="21" name="Straight Arrow Connector 20"/>
            <p:cNvCxnSpPr>
              <a:stCxn id="8" idx="2"/>
            </p:cNvCxnSpPr>
            <p:nvPr/>
          </p:nvCxnSpPr>
          <p:spPr>
            <a:xfrm>
              <a:off x="4969145" y="4881067"/>
              <a:ext cx="0" cy="264543"/>
            </a:xfrm>
            <a:prstGeom prst="straightConnector1">
              <a:avLst/>
            </a:prstGeom>
            <a:noFill/>
            <a:ln w="19050" cap="flat" cmpd="sng" algn="ctr">
              <a:solidFill>
                <a:srgbClr val="FF0000"/>
              </a:solidFill>
              <a:prstDash val="solid"/>
              <a:headEnd type="none" w="med" len="med"/>
              <a:tailEnd type="triangle" w="med" len="med"/>
            </a:ln>
            <a:effectLst/>
          </p:spPr>
        </p:cxnSp>
      </p:grpSp>
      <p:graphicFrame>
        <p:nvGraphicFramePr>
          <p:cNvPr id="22" name="Chart 2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98282713"/>
              </p:ext>
            </p:extLst>
          </p:nvPr>
        </p:nvGraphicFramePr>
        <p:xfrm>
          <a:off x="2430710" y="272936"/>
          <a:ext cx="2377440" cy="2057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9017075"/>
              </p:ext>
            </p:extLst>
          </p:nvPr>
        </p:nvGraphicFramePr>
        <p:xfrm>
          <a:off x="2506910" y="1696414"/>
          <a:ext cx="2267712" cy="59993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7200"/>
                <a:gridCol w="201168"/>
                <a:gridCol w="201168"/>
                <a:gridCol w="201168"/>
                <a:gridCol w="201168"/>
                <a:gridCol w="201168"/>
                <a:gridCol w="201168"/>
                <a:gridCol w="201168"/>
                <a:gridCol w="201168"/>
                <a:gridCol w="201168"/>
              </a:tblGrid>
              <a:tr h="1655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MODEL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u="none" strike="noStrike" dirty="0">
                          <a:effectLst/>
                          <a:latin typeface="+mj-lt"/>
                        </a:rPr>
                        <a:t>M1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u="none" strike="noStrike" dirty="0">
                          <a:effectLst/>
                          <a:latin typeface="+mj-lt"/>
                        </a:rPr>
                        <a:t>M2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u="none" strike="noStrike" dirty="0">
                          <a:effectLst/>
                          <a:latin typeface="+mj-lt"/>
                        </a:rPr>
                        <a:t>M3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u="none" strike="noStrike" dirty="0">
                          <a:effectLst/>
                          <a:latin typeface="+mj-lt"/>
                        </a:rPr>
                        <a:t>M4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u="none" strike="noStrike" dirty="0">
                          <a:effectLst/>
                          <a:latin typeface="+mj-lt"/>
                        </a:rPr>
                        <a:t>M5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u="none" strike="noStrike" dirty="0">
                          <a:effectLst/>
                          <a:latin typeface="+mj-lt"/>
                        </a:rPr>
                        <a:t>M6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u="none" strike="noStrike" dirty="0">
                          <a:effectLst/>
                          <a:latin typeface="+mj-lt"/>
                        </a:rPr>
                        <a:t>M7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u="none" strike="noStrike" dirty="0">
                          <a:effectLst/>
                          <a:latin typeface="+mj-lt"/>
                        </a:rPr>
                        <a:t>M8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u="none" strike="noStrike" dirty="0">
                          <a:effectLst/>
                          <a:latin typeface="+mj-lt"/>
                        </a:rPr>
                        <a:t>M9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97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u="none" strike="noStrike" dirty="0" smtClean="0">
                          <a:effectLst/>
                          <a:latin typeface="+mj-lt"/>
                        </a:rPr>
                        <a:t>PROLIF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u="none" strike="noStrike" dirty="0">
                          <a:effectLst/>
                          <a:latin typeface="+mj-lt"/>
                        </a:rPr>
                        <a:t>K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u="none" strike="noStrike" dirty="0">
                          <a:effectLst/>
                          <a:latin typeface="+mj-lt"/>
                        </a:rPr>
                        <a:t>OR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u="none" strike="noStrike" dirty="0">
                          <a:effectLst/>
                          <a:latin typeface="+mj-lt"/>
                        </a:rPr>
                        <a:t>AND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u="none" strike="noStrike" dirty="0">
                          <a:effectLst/>
                          <a:latin typeface="+mj-lt"/>
                        </a:rPr>
                        <a:t>K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u="none" strike="noStrike" dirty="0">
                          <a:effectLst/>
                          <a:latin typeface="+mj-lt"/>
                        </a:rPr>
                        <a:t>K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u="none" strike="noStrike" dirty="0">
                          <a:effectLst/>
                          <a:latin typeface="+mj-lt"/>
                        </a:rPr>
                        <a:t>OR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u="none" strike="noStrike" dirty="0">
                          <a:effectLst/>
                          <a:latin typeface="+mj-lt"/>
                        </a:rPr>
                        <a:t>OR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u="none" strike="noStrike">
                          <a:effectLst/>
                          <a:latin typeface="+mj-lt"/>
                        </a:rPr>
                        <a:t>AND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u="none" strike="noStrike">
                          <a:effectLst/>
                          <a:latin typeface="+mj-lt"/>
                        </a:rPr>
                        <a:t>AND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97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u="none" strike="noStrike" dirty="0">
                          <a:effectLst/>
                          <a:latin typeface="+mj-lt"/>
                        </a:rPr>
                        <a:t>DEATH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u="none" strike="noStrike">
                          <a:effectLst/>
                          <a:latin typeface="+mj-lt"/>
                        </a:rPr>
                        <a:t>K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u="none" strike="noStrike">
                          <a:effectLst/>
                          <a:latin typeface="+mj-lt"/>
                        </a:rPr>
                        <a:t>K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u="none" strike="noStrike" dirty="0">
                          <a:effectLst/>
                          <a:latin typeface="+mj-lt"/>
                        </a:rPr>
                        <a:t>K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u="none" strike="noStrike" dirty="0">
                          <a:effectLst/>
                          <a:latin typeface="+mj-lt"/>
                        </a:rPr>
                        <a:t>OR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u="none" strike="noStrike" dirty="0">
                          <a:effectLst/>
                          <a:latin typeface="+mj-lt"/>
                        </a:rPr>
                        <a:t>AND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u="none" strike="noStrike" dirty="0">
                          <a:effectLst/>
                          <a:latin typeface="+mj-lt"/>
                        </a:rPr>
                        <a:t>OR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u="none" strike="noStrike" dirty="0">
                          <a:effectLst/>
                          <a:latin typeface="+mj-lt"/>
                        </a:rPr>
                        <a:t>AND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u="none" strike="noStrike" dirty="0">
                          <a:effectLst/>
                          <a:latin typeface="+mj-lt"/>
                        </a:rPr>
                        <a:t>OR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u="none" strike="noStrike" dirty="0">
                          <a:effectLst/>
                          <a:latin typeface="+mj-lt"/>
                        </a:rPr>
                        <a:t>AND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97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u="none" strike="noStrike" dirty="0">
                          <a:effectLst/>
                          <a:latin typeface="+mj-lt"/>
                        </a:rPr>
                        <a:t>PARAMS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u="none" strike="noStrike" dirty="0">
                          <a:effectLst/>
                          <a:latin typeface="+mj-lt"/>
                        </a:rPr>
                        <a:t>2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u="none" strike="noStrike">
                          <a:effectLst/>
                          <a:latin typeface="+mj-lt"/>
                        </a:rPr>
                        <a:t>6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u="none" strike="noStrike">
                          <a:effectLst/>
                          <a:latin typeface="+mj-lt"/>
                        </a:rPr>
                        <a:t>6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u="none" strike="noStrike" dirty="0">
                          <a:effectLst/>
                          <a:latin typeface="+mj-lt"/>
                        </a:rPr>
                        <a:t>6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u="none" strike="noStrike">
                          <a:effectLst/>
                          <a:latin typeface="+mj-lt"/>
                        </a:rPr>
                        <a:t>6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u="none" strike="noStrike" dirty="0">
                          <a:effectLst/>
                          <a:latin typeface="+mj-lt"/>
                        </a:rPr>
                        <a:t>10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u="none" strike="noStrike" dirty="0">
                          <a:effectLst/>
                          <a:latin typeface="+mj-lt"/>
                        </a:rPr>
                        <a:t>10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u="none" strike="noStrike" dirty="0">
                          <a:effectLst/>
                          <a:latin typeface="+mj-lt"/>
                        </a:rPr>
                        <a:t>10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u="none" strike="noStrike" dirty="0">
                          <a:effectLst/>
                          <a:latin typeface="+mj-lt"/>
                        </a:rPr>
                        <a:t>10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4" name="Chart 2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71153348"/>
              </p:ext>
            </p:extLst>
          </p:nvPr>
        </p:nvGraphicFramePr>
        <p:xfrm>
          <a:off x="152400" y="2514600"/>
          <a:ext cx="64008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5" name="Chart 2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25506574"/>
              </p:ext>
            </p:extLst>
          </p:nvPr>
        </p:nvGraphicFramePr>
        <p:xfrm>
          <a:off x="152400" y="5181600"/>
          <a:ext cx="64008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864849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11040</TotalTime>
  <Words>55</Words>
  <Application>Microsoft Office PowerPoint</Application>
  <PresentationFormat>On-screen Show (4:3)</PresentationFormat>
  <Paragraphs>51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Merrimack Pharmaceuticals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 Kirouac</dc:creator>
  <cp:lastModifiedBy>Jinyan Du</cp:lastModifiedBy>
  <cp:revision>389</cp:revision>
  <cp:lastPrinted>2014-06-20T13:57:28Z</cp:lastPrinted>
  <dcterms:created xsi:type="dcterms:W3CDTF">2013-12-19T16:18:28Z</dcterms:created>
  <dcterms:modified xsi:type="dcterms:W3CDTF">2016-03-10T23:09:37Z</dcterms:modified>
</cp:coreProperties>
</file>