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4" r:id="rId2"/>
  </p:sldIdLst>
  <p:sldSz cx="6858000" cy="9144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114" d="100"/>
          <a:sy n="114" d="100"/>
        </p:scale>
        <p:origin x="-4240" y="-11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8DE05-16BB-AF42-9B56-FAC9A656A2E7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E43F3F-D121-9E48-B9F1-9BD95C8F4C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561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B2B9F3-5C46-45AD-B96E-7079780533B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9330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686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8205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4410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5256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6607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929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0776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8714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105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4743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8748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1E5F2-9113-ED44-B2AE-91AA556E6683}" type="datetimeFigureOut">
              <a:rPr kumimoji="1" lang="ja-JP" altLang="en-US" smtClean="0"/>
              <a:t>15/12/09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98885-4D17-1A49-87EF-49665F916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365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333360" y="2730141"/>
            <a:ext cx="2835258" cy="2697901"/>
            <a:chOff x="3604574" y="4818604"/>
            <a:chExt cx="2835915" cy="2698370"/>
          </a:xfrm>
        </p:grpSpPr>
        <p:sp>
          <p:nvSpPr>
            <p:cNvPr id="145" name="Line 66"/>
            <p:cNvSpPr>
              <a:spLocks noChangeShapeType="1"/>
            </p:cNvSpPr>
            <p:nvPr/>
          </p:nvSpPr>
          <p:spPr bwMode="auto">
            <a:xfrm>
              <a:off x="5817600" y="6764338"/>
              <a:ext cx="4860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Line 73"/>
            <p:cNvSpPr>
              <a:spLocks noChangeShapeType="1"/>
            </p:cNvSpPr>
            <p:nvPr/>
          </p:nvSpPr>
          <p:spPr bwMode="auto">
            <a:xfrm>
              <a:off x="5115600" y="6732588"/>
              <a:ext cx="4860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9" name="Line 80"/>
            <p:cNvSpPr>
              <a:spLocks noChangeShapeType="1"/>
            </p:cNvSpPr>
            <p:nvPr/>
          </p:nvSpPr>
          <p:spPr bwMode="auto">
            <a:xfrm>
              <a:off x="4395600" y="6065838"/>
              <a:ext cx="486000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9" name="Line 90"/>
            <p:cNvSpPr>
              <a:spLocks noChangeShapeType="1"/>
            </p:cNvSpPr>
            <p:nvPr/>
          </p:nvSpPr>
          <p:spPr bwMode="auto">
            <a:xfrm>
              <a:off x="4127501" y="7221538"/>
              <a:ext cx="23129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6" name="Line 97"/>
            <p:cNvSpPr>
              <a:spLocks noChangeShapeType="1"/>
            </p:cNvSpPr>
            <p:nvPr/>
          </p:nvSpPr>
          <p:spPr bwMode="auto">
            <a:xfrm flipV="1">
              <a:off x="4143600" y="4933950"/>
              <a:ext cx="0" cy="22875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7" name="Line 98"/>
            <p:cNvSpPr>
              <a:spLocks noChangeShapeType="1"/>
            </p:cNvSpPr>
            <p:nvPr/>
          </p:nvSpPr>
          <p:spPr bwMode="auto">
            <a:xfrm flipH="1">
              <a:off x="4075200" y="7221538"/>
              <a:ext cx="68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7" name="Line 108"/>
            <p:cNvSpPr>
              <a:spLocks noChangeShapeType="1"/>
            </p:cNvSpPr>
            <p:nvPr/>
          </p:nvSpPr>
          <p:spPr bwMode="auto">
            <a:xfrm flipH="1">
              <a:off x="4075200" y="6345238"/>
              <a:ext cx="68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8" name="Rectangle 109"/>
            <p:cNvSpPr>
              <a:spLocks noChangeArrowheads="1"/>
            </p:cNvSpPr>
            <p:nvPr/>
          </p:nvSpPr>
          <p:spPr bwMode="auto">
            <a:xfrm>
              <a:off x="3887234" y="6276255"/>
              <a:ext cx="144270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defTabSz="914217"/>
              <a:r>
                <a:rPr lang="ja-JP" altLang="ja-JP" sz="800" dirty="0">
                  <a:solidFill>
                    <a:srgbClr val="000000"/>
                  </a:solidFill>
                  <a:ea typeface="Arial Unicode MS" panose="020B0604020202020204" pitchFamily="50" charset="-128"/>
                  <a:cs typeface="Arial" panose="020B0604020202020204" pitchFamily="34" charset="0"/>
                </a:rPr>
                <a:t>2.5</a:t>
              </a:r>
              <a:endParaRPr lang="ja-JP" altLang="ja-JP" sz="800" dirty="0"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197" name="Line 118"/>
            <p:cNvSpPr>
              <a:spLocks noChangeShapeType="1"/>
            </p:cNvSpPr>
            <p:nvPr/>
          </p:nvSpPr>
          <p:spPr bwMode="auto">
            <a:xfrm flipH="1">
              <a:off x="4075200" y="5464175"/>
              <a:ext cx="68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8" name="Rectangle 119"/>
            <p:cNvSpPr>
              <a:spLocks noChangeArrowheads="1"/>
            </p:cNvSpPr>
            <p:nvPr/>
          </p:nvSpPr>
          <p:spPr bwMode="auto">
            <a:xfrm>
              <a:off x="3884513" y="5396051"/>
              <a:ext cx="144270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defTabSz="914217"/>
              <a:r>
                <a:rPr lang="ja-JP" altLang="ja-JP" sz="800" dirty="0">
                  <a:solidFill>
                    <a:srgbClr val="000000"/>
                  </a:solidFill>
                  <a:ea typeface="Arial Unicode MS" panose="020B0604020202020204" pitchFamily="50" charset="-128"/>
                  <a:cs typeface="Arial" panose="020B0604020202020204" pitchFamily="34" charset="0"/>
                </a:rPr>
                <a:t>5.0</a:t>
              </a:r>
              <a:endParaRPr lang="ja-JP" altLang="ja-JP" sz="800" dirty="0"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06" name="Rectangle 99"/>
            <p:cNvSpPr>
              <a:spLocks noChangeArrowheads="1"/>
            </p:cNvSpPr>
            <p:nvPr/>
          </p:nvSpPr>
          <p:spPr bwMode="auto">
            <a:xfrm>
              <a:off x="3969702" y="7150309"/>
              <a:ext cx="57708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defTabSz="914217"/>
              <a:r>
                <a:rPr lang="en-US" altLang="ja-JP" sz="800" dirty="0">
                  <a:solidFill>
                    <a:srgbClr val="000000"/>
                  </a:solidFill>
                  <a:ea typeface="Arial Unicode MS" panose="020B0604020202020204" pitchFamily="50" charset="-128"/>
                  <a:cs typeface="Arial" panose="020B0604020202020204" pitchFamily="34" charset="0"/>
                </a:rPr>
                <a:t>0</a:t>
              </a:r>
              <a:endParaRPr lang="ja-JP" altLang="ja-JP" sz="800" dirty="0">
                <a:ea typeface="Arial Unicode MS" panose="020B0604020202020204" pitchFamily="50" charset="-128"/>
                <a:cs typeface="Arial" panose="020B0604020202020204" pitchFamily="34" charset="0"/>
              </a:endParaRPr>
            </a:p>
          </p:txBody>
        </p:sp>
        <p:sp>
          <p:nvSpPr>
            <p:cNvPr id="207" name="円/楕円 206"/>
            <p:cNvSpPr/>
            <p:nvPr/>
          </p:nvSpPr>
          <p:spPr>
            <a:xfrm>
              <a:off x="4604672" y="5061600"/>
              <a:ext cx="97200" cy="97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8" name="正方形/長方形 207"/>
            <p:cNvSpPr/>
            <p:nvPr/>
          </p:nvSpPr>
          <p:spPr>
            <a:xfrm>
              <a:off x="5374010" y="6562800"/>
              <a:ext cx="97200" cy="9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0" name="正方形/長方形 209"/>
            <p:cNvSpPr/>
            <p:nvPr/>
          </p:nvSpPr>
          <p:spPr>
            <a:xfrm>
              <a:off x="5932884" y="6606000"/>
              <a:ext cx="97200" cy="97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1" name="円/楕円 210"/>
            <p:cNvSpPr/>
            <p:nvPr/>
          </p:nvSpPr>
          <p:spPr>
            <a:xfrm>
              <a:off x="4549664" y="6231600"/>
              <a:ext cx="97200" cy="97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2" name="正方形/長方形 211"/>
            <p:cNvSpPr/>
            <p:nvPr/>
          </p:nvSpPr>
          <p:spPr>
            <a:xfrm>
              <a:off x="5204802" y="6624000"/>
              <a:ext cx="97200" cy="9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3" name="正方形/長方形 212"/>
            <p:cNvSpPr/>
            <p:nvPr/>
          </p:nvSpPr>
          <p:spPr>
            <a:xfrm>
              <a:off x="6116226" y="6724800"/>
              <a:ext cx="97200" cy="97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4" name="円/楕円 213"/>
            <p:cNvSpPr/>
            <p:nvPr/>
          </p:nvSpPr>
          <p:spPr>
            <a:xfrm>
              <a:off x="4659490" y="6274800"/>
              <a:ext cx="97200" cy="97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5" name="正方形/長方形 214"/>
            <p:cNvSpPr/>
            <p:nvPr/>
          </p:nvSpPr>
          <p:spPr>
            <a:xfrm>
              <a:off x="5312506" y="6843600"/>
              <a:ext cx="97200" cy="972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6" name="正方形/長方形 215"/>
            <p:cNvSpPr/>
            <p:nvPr/>
          </p:nvSpPr>
          <p:spPr>
            <a:xfrm>
              <a:off x="6000462" y="6825600"/>
              <a:ext cx="97200" cy="97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7" name="円/楕円 216"/>
            <p:cNvSpPr/>
            <p:nvPr/>
          </p:nvSpPr>
          <p:spPr>
            <a:xfrm>
              <a:off x="4604672" y="6523200"/>
              <a:ext cx="97200" cy="972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1" name="Rectangle 32"/>
            <p:cNvSpPr>
              <a:spLocks noChangeArrowheads="1"/>
            </p:cNvSpPr>
            <p:nvPr/>
          </p:nvSpPr>
          <p:spPr bwMode="auto">
            <a:xfrm>
              <a:off x="5875522" y="7270710"/>
              <a:ext cx="359156" cy="246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lvl="0" algn="ctr"/>
              <a:r>
                <a:rPr lang="en-US" altLang="ja-JP" sz="800" dirty="0">
                  <a:solidFill>
                    <a:srgbClr val="000000"/>
                  </a:solidFill>
                  <a:cs typeface="Arial" panose="020B0604020202020204" pitchFamily="34" charset="0"/>
                </a:rPr>
                <a:t>HBZ-</a:t>
              </a:r>
              <a:r>
                <a:rPr lang="en-US" altLang="ja-JP" sz="80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Tg</a:t>
              </a:r>
              <a:r>
                <a:rPr lang="en-US" altLang="ja-JP" sz="800" dirty="0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endParaRPr lang="en-US" altLang="ja-JP" sz="800" dirty="0">
                <a:solidFill>
                  <a:srgbClr val="000000"/>
                </a:solidFill>
                <a:cs typeface="Arial" panose="020B0604020202020204" pitchFamily="34" charset="0"/>
              </a:endParaRPr>
            </a:p>
            <a:p>
              <a:pPr lvl="0" algn="ctr"/>
              <a:r>
                <a:rPr lang="en-US" altLang="ja-JP" sz="800" dirty="0">
                  <a:solidFill>
                    <a:srgbClr val="000000"/>
                  </a:solidFill>
                  <a:cs typeface="Arial" panose="020B0604020202020204" pitchFamily="34" charset="0"/>
                </a:rPr>
                <a:t>TIGIT</a:t>
              </a:r>
              <a:r>
                <a:rPr lang="en-US" altLang="ja-JP" sz="800" baseline="30000" dirty="0">
                  <a:solidFill>
                    <a:srgbClr val="000000"/>
                  </a:solidFill>
                  <a:cs typeface="Arial" panose="020B0604020202020204" pitchFamily="34" charset="0"/>
                </a:rPr>
                <a:t>+</a:t>
              </a:r>
              <a:r>
                <a:rPr lang="en-US" altLang="ja-JP" sz="800" dirty="0">
                  <a:solidFill>
                    <a:srgbClr val="000000"/>
                  </a:solidFill>
                  <a:cs typeface="Arial" panose="020B0604020202020204" pitchFamily="34" charset="0"/>
                </a:rPr>
                <a:t> </a:t>
              </a:r>
              <a:endParaRPr lang="ja-JP" altLang="ja-JP" sz="800" dirty="0">
                <a:cs typeface="Arial" panose="020B0604020202020204" pitchFamily="34" charset="0"/>
              </a:endParaRPr>
            </a:p>
          </p:txBody>
        </p:sp>
        <p:sp>
          <p:nvSpPr>
            <p:cNvPr id="222" name="Rectangle 34"/>
            <p:cNvSpPr>
              <a:spLocks noChangeArrowheads="1"/>
            </p:cNvSpPr>
            <p:nvPr/>
          </p:nvSpPr>
          <p:spPr bwMode="auto">
            <a:xfrm>
              <a:off x="5173472" y="7270710"/>
              <a:ext cx="35907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algn="ctr" defTabSz="914217"/>
              <a:r>
                <a:rPr lang="en-US" altLang="ja-JP" sz="800" dirty="0">
                  <a:solidFill>
                    <a:srgbClr val="000000"/>
                  </a:solidFill>
                  <a:cs typeface="Arial" panose="020B0604020202020204" pitchFamily="34" charset="0"/>
                </a:rPr>
                <a:t>HBZ-</a:t>
              </a:r>
              <a:r>
                <a:rPr lang="en-US" altLang="ja-JP" sz="800" dirty="0" err="1">
                  <a:solidFill>
                    <a:srgbClr val="000000"/>
                  </a:solidFill>
                  <a:cs typeface="Arial" panose="020B0604020202020204" pitchFamily="34" charset="0"/>
                </a:rPr>
                <a:t>Tg</a:t>
              </a:r>
              <a:endParaRPr lang="en-US" altLang="ja-JP" sz="800" dirty="0">
                <a:solidFill>
                  <a:srgbClr val="000000"/>
                </a:solidFill>
                <a:cs typeface="Arial" panose="020B0604020202020204" pitchFamily="34" charset="0"/>
              </a:endParaRPr>
            </a:p>
            <a:p>
              <a:pPr algn="ctr" defTabSz="914217"/>
              <a:r>
                <a:rPr lang="en-US" altLang="ja-JP" sz="800" dirty="0">
                  <a:solidFill>
                    <a:srgbClr val="000000"/>
                  </a:solidFill>
                  <a:cs typeface="Arial" panose="020B0604020202020204" pitchFamily="34" charset="0"/>
                </a:rPr>
                <a:t>TIGIT</a:t>
              </a:r>
              <a:r>
                <a:rPr lang="en-US" altLang="ja-JP" sz="800" baseline="30000" dirty="0">
                  <a:solidFill>
                    <a:srgbClr val="000000"/>
                  </a:solidFill>
                  <a:cs typeface="Arial" panose="020B0604020202020204" pitchFamily="34" charset="0"/>
                </a:rPr>
                <a:t>-</a:t>
              </a:r>
              <a:endParaRPr lang="ja-JP" altLang="ja-JP" sz="800" dirty="0">
                <a:cs typeface="Arial" panose="020B0604020202020204" pitchFamily="34" charset="0"/>
              </a:endParaRPr>
            </a:p>
          </p:txBody>
        </p:sp>
        <p:sp>
          <p:nvSpPr>
            <p:cNvPr id="223" name="Rectangle 36"/>
            <p:cNvSpPr>
              <a:spLocks noChangeArrowheads="1"/>
            </p:cNvSpPr>
            <p:nvPr/>
          </p:nvSpPr>
          <p:spPr bwMode="auto">
            <a:xfrm>
              <a:off x="4475444" y="7270710"/>
              <a:ext cx="343043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algn="ctr" defTabSz="914217"/>
              <a:r>
                <a:rPr lang="en-US" altLang="ja-JP" sz="800" dirty="0">
                  <a:cs typeface="Arial" panose="020B0604020202020204" pitchFamily="34" charset="0"/>
                </a:rPr>
                <a:t>Non-</a:t>
              </a:r>
              <a:r>
                <a:rPr lang="en-US" altLang="ja-JP" sz="800" dirty="0" err="1">
                  <a:cs typeface="Arial" panose="020B0604020202020204" pitchFamily="34" charset="0"/>
                </a:rPr>
                <a:t>Tg</a:t>
              </a:r>
              <a:endParaRPr lang="ja-JP" altLang="ja-JP" sz="800" dirty="0">
                <a:cs typeface="Arial" panose="020B0604020202020204" pitchFamily="34" charset="0"/>
              </a:endParaRPr>
            </a:p>
          </p:txBody>
        </p:sp>
        <p:sp>
          <p:nvSpPr>
            <p:cNvPr id="224" name="Rectangle 29"/>
            <p:cNvSpPr>
              <a:spLocks noChangeArrowheads="1"/>
            </p:cNvSpPr>
            <p:nvPr/>
          </p:nvSpPr>
          <p:spPr bwMode="auto">
            <a:xfrm rot="16200000">
              <a:off x="3192562" y="6004268"/>
              <a:ext cx="947164" cy="123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  <a:cs typeface="ＭＳ Ｐゴシック" pitchFamily="50" charset="-128"/>
                </a:defRPr>
              </a:lvl9pPr>
            </a:lstStyle>
            <a:p>
              <a:pPr defTabSz="914217"/>
              <a:r>
                <a:rPr lang="en-US" altLang="ja-JP" sz="800" dirty="0">
                  <a:solidFill>
                    <a:srgbClr val="000000"/>
                  </a:solidFill>
                  <a:cs typeface="Arial" panose="020B0604020202020204" pitchFamily="34" charset="0"/>
                </a:rPr>
                <a:t>mRNA  </a:t>
              </a:r>
              <a:r>
                <a:rPr lang="en-US" altLang="ja-JP" sz="800" i="1" dirty="0">
                  <a:solidFill>
                    <a:srgbClr val="000000"/>
                  </a:solidFill>
                  <a:cs typeface="Arial" panose="020B0604020202020204" pitchFamily="34" charset="0"/>
                </a:rPr>
                <a:t>Cd226 / 18S</a:t>
              </a:r>
              <a:endParaRPr lang="ja-JP" altLang="ja-JP" sz="800" i="1" dirty="0">
                <a:cs typeface="Arial" panose="020B0604020202020204" pitchFamily="34" charset="0"/>
              </a:endParaRPr>
            </a:p>
          </p:txBody>
        </p:sp>
        <p:sp>
          <p:nvSpPr>
            <p:cNvPr id="298" name="Freeform 36"/>
            <p:cNvSpPr>
              <a:spLocks/>
            </p:cNvSpPr>
            <p:nvPr/>
          </p:nvSpPr>
          <p:spPr bwMode="auto">
            <a:xfrm>
              <a:off x="5379834" y="5068835"/>
              <a:ext cx="648629" cy="67500"/>
            </a:xfrm>
            <a:custGeom>
              <a:avLst/>
              <a:gdLst>
                <a:gd name="T0" fmla="*/ 0 w 4684"/>
                <a:gd name="T1" fmla="*/ 876 h 876"/>
                <a:gd name="T2" fmla="*/ 73 w 4684"/>
                <a:gd name="T3" fmla="*/ 0 h 876"/>
                <a:gd name="T4" fmla="*/ 4611 w 4684"/>
                <a:gd name="T5" fmla="*/ 0 h 876"/>
                <a:gd name="T6" fmla="*/ 4684 w 4684"/>
                <a:gd name="T7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84" h="876">
                  <a:moveTo>
                    <a:pt x="0" y="876"/>
                  </a:moveTo>
                  <a:cubicBezTo>
                    <a:pt x="0" y="393"/>
                    <a:pt x="33" y="0"/>
                    <a:pt x="73" y="0"/>
                  </a:cubicBezTo>
                  <a:lnTo>
                    <a:pt x="4611" y="0"/>
                  </a:lnTo>
                  <a:cubicBezTo>
                    <a:pt x="4652" y="0"/>
                    <a:pt x="4684" y="393"/>
                    <a:pt x="4684" y="876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9" name="Rectangle 528"/>
            <p:cNvSpPr>
              <a:spLocks noChangeAspect="1" noChangeArrowheads="1"/>
            </p:cNvSpPr>
            <p:nvPr/>
          </p:nvSpPr>
          <p:spPr bwMode="auto">
            <a:xfrm>
              <a:off x="5385564" y="4818604"/>
              <a:ext cx="622843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N.S.</a:t>
              </a:r>
              <a:endParaRPr lang="en-US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2" name="テキスト ボックス 120"/>
          <p:cNvSpPr txBox="1">
            <a:spLocks noChangeAspect="1"/>
          </p:cNvSpPr>
          <p:nvPr/>
        </p:nvSpPr>
        <p:spPr bwMode="auto">
          <a:xfrm rot="16200000">
            <a:off x="2341415" y="3969287"/>
            <a:ext cx="2737549" cy="19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5993" tIns="35993" rIns="35993" bIns="35993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Arial" charset="0"/>
                <a:ea typeface="ＭＳ Ｐゴシック" charset="0"/>
                <a:cs typeface="Arial Unicode MS" charset="0"/>
              </a:defRPr>
            </a:lvl1pPr>
            <a:lvl2pPr>
              <a:defRPr kumimoji="1" sz="2800">
                <a:solidFill>
                  <a:schemeClr val="tx1"/>
                </a:solidFill>
                <a:latin typeface="Arial" charset="0"/>
                <a:ea typeface="Arial Unicode MS" charset="0"/>
                <a:cs typeface="Arial Unicode MS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Arial Unicode MS" charset="0"/>
                <a:cs typeface="Arial Unicode MS" charset="0"/>
              </a:defRPr>
            </a:lvl3pPr>
            <a:lvl4pPr>
              <a:defRPr kumimoji="1" sz="2000">
                <a:solidFill>
                  <a:schemeClr val="tx1"/>
                </a:solidFill>
                <a:latin typeface="Arial" charset="0"/>
                <a:ea typeface="Arial Unicode MS" charset="0"/>
                <a:cs typeface="Arial Unicode MS" charset="0"/>
              </a:defRPr>
            </a:lvl4pPr>
            <a:lvl5pPr>
              <a:defRPr kumimoji="1" sz="2000">
                <a:solidFill>
                  <a:schemeClr val="tx1"/>
                </a:solidFill>
                <a:latin typeface="Arial" charset="0"/>
                <a:ea typeface="Arial Unicode MS" charset="0"/>
                <a:cs typeface="Arial Unicode MS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Arial" charset="0"/>
                <a:ea typeface="Arial Unicode MS" charset="0"/>
                <a:cs typeface="Arial Unicode MS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Arial" charset="0"/>
                <a:ea typeface="Arial Unicode MS" charset="0"/>
                <a:cs typeface="Arial Unicode MS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Arial" charset="0"/>
                <a:ea typeface="Arial Unicode MS" charset="0"/>
                <a:cs typeface="Arial Unicode MS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Arial" charset="0"/>
                <a:ea typeface="Arial Unicode MS" charset="0"/>
                <a:cs typeface="Arial Unicode MS" charset="0"/>
              </a:defRPr>
            </a:lvl9pPr>
          </a:lstStyle>
          <a:p>
            <a:pPr algn="ctr"/>
            <a:r>
              <a:rPr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mRNA  </a:t>
            </a:r>
            <a:r>
              <a:rPr lang="en-US" altLang="ja-JP" sz="800" i="1" dirty="0">
                <a:latin typeface="Arial" panose="020B0604020202020204" pitchFamily="34" charset="0"/>
                <a:cs typeface="Arial" panose="020B0604020202020204" pitchFamily="34" charset="0"/>
              </a:rPr>
              <a:t>CD226 </a:t>
            </a:r>
            <a:r>
              <a:rPr lang="en-US" altLang="ja-JP" sz="800" i="1" dirty="0">
                <a:latin typeface="Arial" panose="020B0604020202020204" pitchFamily="34" charset="0"/>
                <a:cs typeface="Arial" panose="020B0604020202020204" pitchFamily="34" charset="0"/>
              </a:rPr>
              <a:t>/ GAPDH</a:t>
            </a:r>
            <a:endParaRPr lang="ja-JP" altLang="en-US" sz="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グループ化 58"/>
          <p:cNvGrpSpPr/>
          <p:nvPr/>
        </p:nvGrpSpPr>
        <p:grpSpPr>
          <a:xfrm>
            <a:off x="4038039" y="2730140"/>
            <a:ext cx="2215810" cy="2632596"/>
            <a:chOff x="4275539" y="1522616"/>
            <a:chExt cx="2216323" cy="2633053"/>
          </a:xfrm>
        </p:grpSpPr>
        <p:grpSp>
          <p:nvGrpSpPr>
            <p:cNvPr id="58" name="グループ化 57"/>
            <p:cNvGrpSpPr/>
            <p:nvPr/>
          </p:nvGrpSpPr>
          <p:grpSpPr>
            <a:xfrm>
              <a:off x="4275539" y="1756099"/>
              <a:ext cx="2216323" cy="2399570"/>
              <a:chOff x="4156863" y="4607662"/>
              <a:chExt cx="2216323" cy="2399570"/>
            </a:xfrm>
          </p:grpSpPr>
          <p:sp>
            <p:nvSpPr>
              <p:cNvPr id="229" name="Line 5"/>
              <p:cNvSpPr>
                <a:spLocks noChangeShapeType="1"/>
              </p:cNvSpPr>
              <p:nvPr/>
            </p:nvSpPr>
            <p:spPr bwMode="auto">
              <a:xfrm>
                <a:off x="4715553" y="6329093"/>
                <a:ext cx="57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1" name="Arc 7"/>
              <p:cNvSpPr>
                <a:spLocks/>
              </p:cNvSpPr>
              <p:nvPr/>
            </p:nvSpPr>
            <p:spPr bwMode="auto">
              <a:xfrm>
                <a:off x="4921243" y="6573323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4 w 43200"/>
                  <a:gd name="T1" fmla="*/ 0 h 43200"/>
                  <a:gd name="T2" fmla="*/ 21493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4" y="0"/>
                    </a:moveTo>
                    <a:cubicBezTo>
                      <a:pt x="21529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5" y="59"/>
                      <a:pt x="21493" y="0"/>
                    </a:cubicBezTo>
                  </a:path>
                  <a:path w="43200" h="43200" stroke="0" extrusionOk="0">
                    <a:moveTo>
                      <a:pt x="21494" y="0"/>
                    </a:moveTo>
                    <a:cubicBezTo>
                      <a:pt x="21529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5" y="59"/>
                      <a:pt x="21493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3" name="Arc 9"/>
              <p:cNvSpPr>
                <a:spLocks/>
              </p:cNvSpPr>
              <p:nvPr/>
            </p:nvSpPr>
            <p:spPr bwMode="auto">
              <a:xfrm>
                <a:off x="5028847" y="6512265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387 w 43200"/>
                  <a:gd name="T1" fmla="*/ 1 h 43200"/>
                  <a:gd name="T2" fmla="*/ 21385 w 43200"/>
                  <a:gd name="T3" fmla="*/ 1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387" y="1"/>
                    </a:moveTo>
                    <a:cubicBezTo>
                      <a:pt x="21457" y="0"/>
                      <a:pt x="21528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54"/>
                      <a:pt x="9540" y="118"/>
                      <a:pt x="21385" y="1"/>
                    </a:cubicBezTo>
                  </a:path>
                  <a:path w="43200" h="43200" stroke="0" extrusionOk="0">
                    <a:moveTo>
                      <a:pt x="21387" y="1"/>
                    </a:moveTo>
                    <a:cubicBezTo>
                      <a:pt x="21457" y="0"/>
                      <a:pt x="21528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54"/>
                      <a:pt x="9540" y="118"/>
                      <a:pt x="21385" y="1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6" name="Arc 11"/>
              <p:cNvSpPr>
                <a:spLocks/>
              </p:cNvSpPr>
              <p:nvPr/>
            </p:nvSpPr>
            <p:spPr bwMode="auto">
              <a:xfrm>
                <a:off x="4970825" y="6104666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3 w 43200"/>
                  <a:gd name="T1" fmla="*/ 0 h 43200"/>
                  <a:gd name="T2" fmla="*/ 21492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3" y="0"/>
                    </a:moveTo>
                    <a:cubicBezTo>
                      <a:pt x="21528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4" y="59"/>
                      <a:pt x="21492" y="0"/>
                    </a:cubicBezTo>
                  </a:path>
                  <a:path w="43200" h="43200" stroke="0" extrusionOk="0">
                    <a:moveTo>
                      <a:pt x="21493" y="0"/>
                    </a:moveTo>
                    <a:cubicBezTo>
                      <a:pt x="21528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4" y="59"/>
                      <a:pt x="21492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8" name="Arc 13"/>
              <p:cNvSpPr>
                <a:spLocks/>
              </p:cNvSpPr>
              <p:nvPr/>
            </p:nvSpPr>
            <p:spPr bwMode="auto">
              <a:xfrm>
                <a:off x="4970825" y="5967700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3 w 43200"/>
                  <a:gd name="T1" fmla="*/ 0 h 43200"/>
                  <a:gd name="T2" fmla="*/ 21492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3" y="0"/>
                    </a:moveTo>
                    <a:cubicBezTo>
                      <a:pt x="21528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4" y="59"/>
                      <a:pt x="21492" y="0"/>
                    </a:cubicBezTo>
                  </a:path>
                  <a:path w="43200" h="43200" stroke="0" extrusionOk="0">
                    <a:moveTo>
                      <a:pt x="21493" y="0"/>
                    </a:moveTo>
                    <a:cubicBezTo>
                      <a:pt x="21528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4" y="59"/>
                      <a:pt x="21492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9" name="Line 14"/>
              <p:cNvSpPr>
                <a:spLocks noChangeShapeType="1"/>
              </p:cNvSpPr>
              <p:nvPr/>
            </p:nvSpPr>
            <p:spPr bwMode="auto">
              <a:xfrm>
                <a:off x="5691952" y="6274637"/>
                <a:ext cx="57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1" name="Arc 16"/>
              <p:cNvSpPr>
                <a:spLocks/>
              </p:cNvSpPr>
              <p:nvPr/>
            </p:nvSpPr>
            <p:spPr bwMode="auto">
              <a:xfrm>
                <a:off x="5879943" y="6731742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1 w 43200"/>
                  <a:gd name="T1" fmla="*/ 0 h 43200"/>
                  <a:gd name="T2" fmla="*/ 21490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1" y="0"/>
                    </a:moveTo>
                    <a:cubicBezTo>
                      <a:pt x="21527" y="0"/>
                      <a:pt x="21563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3"/>
                      <a:pt x="9603" y="60"/>
                      <a:pt x="21490" y="0"/>
                    </a:cubicBezTo>
                  </a:path>
                  <a:path w="43200" h="43200" stroke="0" extrusionOk="0">
                    <a:moveTo>
                      <a:pt x="21491" y="0"/>
                    </a:moveTo>
                    <a:cubicBezTo>
                      <a:pt x="21527" y="0"/>
                      <a:pt x="21563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3"/>
                      <a:pt x="9603" y="60"/>
                      <a:pt x="21490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Arc 18"/>
              <p:cNvSpPr>
                <a:spLocks/>
              </p:cNvSpPr>
              <p:nvPr/>
            </p:nvSpPr>
            <p:spPr bwMode="auto">
              <a:xfrm>
                <a:off x="5998585" y="6731742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4 w 43200"/>
                  <a:gd name="T1" fmla="*/ 0 h 43200"/>
                  <a:gd name="T2" fmla="*/ 21493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4" y="0"/>
                    </a:moveTo>
                    <a:cubicBezTo>
                      <a:pt x="21529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5" y="59"/>
                      <a:pt x="21493" y="0"/>
                    </a:cubicBezTo>
                  </a:path>
                  <a:path w="43200" h="43200" stroke="0" extrusionOk="0">
                    <a:moveTo>
                      <a:pt x="21494" y="0"/>
                    </a:moveTo>
                    <a:cubicBezTo>
                      <a:pt x="21529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5" y="59"/>
                      <a:pt x="21493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6" name="Arc 20"/>
              <p:cNvSpPr>
                <a:spLocks/>
              </p:cNvSpPr>
              <p:nvPr/>
            </p:nvSpPr>
            <p:spPr bwMode="auto">
              <a:xfrm>
                <a:off x="5744364" y="6675636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5 w 43200"/>
                  <a:gd name="T1" fmla="*/ 0 h 43200"/>
                  <a:gd name="T2" fmla="*/ 21494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5" y="0"/>
                    </a:moveTo>
                    <a:cubicBezTo>
                      <a:pt x="21530" y="0"/>
                      <a:pt x="21565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6" y="58"/>
                      <a:pt x="21494" y="0"/>
                    </a:cubicBezTo>
                  </a:path>
                  <a:path w="43200" h="43200" stroke="0" extrusionOk="0">
                    <a:moveTo>
                      <a:pt x="21495" y="0"/>
                    </a:moveTo>
                    <a:cubicBezTo>
                      <a:pt x="21530" y="0"/>
                      <a:pt x="21565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6" y="58"/>
                      <a:pt x="21494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8" name="Arc 22"/>
              <p:cNvSpPr>
                <a:spLocks/>
              </p:cNvSpPr>
              <p:nvPr/>
            </p:nvSpPr>
            <p:spPr bwMode="auto">
              <a:xfrm>
                <a:off x="6151102" y="6675636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3 w 43200"/>
                  <a:gd name="T1" fmla="*/ 0 h 43200"/>
                  <a:gd name="T2" fmla="*/ 21492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3" y="0"/>
                    </a:moveTo>
                    <a:cubicBezTo>
                      <a:pt x="21528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4" y="59"/>
                      <a:pt x="21492" y="0"/>
                    </a:cubicBezTo>
                  </a:path>
                  <a:path w="43200" h="43200" stroke="0" extrusionOk="0">
                    <a:moveTo>
                      <a:pt x="21493" y="0"/>
                    </a:moveTo>
                    <a:cubicBezTo>
                      <a:pt x="21528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4" y="59"/>
                      <a:pt x="21492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0" name="Arc 24"/>
              <p:cNvSpPr>
                <a:spLocks/>
              </p:cNvSpPr>
              <p:nvPr/>
            </p:nvSpPr>
            <p:spPr bwMode="auto">
              <a:xfrm>
                <a:off x="5812154" y="6495763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1 w 43200"/>
                  <a:gd name="T1" fmla="*/ 0 h 43200"/>
                  <a:gd name="T2" fmla="*/ 21490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1" y="0"/>
                    </a:moveTo>
                    <a:cubicBezTo>
                      <a:pt x="21527" y="0"/>
                      <a:pt x="21563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3"/>
                      <a:pt x="9603" y="60"/>
                      <a:pt x="21490" y="0"/>
                    </a:cubicBezTo>
                  </a:path>
                  <a:path w="43200" h="43200" stroke="0" extrusionOk="0">
                    <a:moveTo>
                      <a:pt x="21491" y="0"/>
                    </a:moveTo>
                    <a:cubicBezTo>
                      <a:pt x="21527" y="0"/>
                      <a:pt x="21563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3"/>
                      <a:pt x="9603" y="60"/>
                      <a:pt x="21490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3" name="Arc 26"/>
              <p:cNvSpPr>
                <a:spLocks/>
              </p:cNvSpPr>
              <p:nvPr/>
            </p:nvSpPr>
            <p:spPr bwMode="auto">
              <a:xfrm>
                <a:off x="5947733" y="6482562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4 w 43200"/>
                  <a:gd name="T1" fmla="*/ 0 h 43200"/>
                  <a:gd name="T2" fmla="*/ 21493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4" y="0"/>
                    </a:moveTo>
                    <a:cubicBezTo>
                      <a:pt x="21529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5" y="59"/>
                      <a:pt x="21493" y="0"/>
                    </a:cubicBezTo>
                  </a:path>
                  <a:path w="43200" h="43200" stroke="0" extrusionOk="0">
                    <a:moveTo>
                      <a:pt x="21494" y="0"/>
                    </a:moveTo>
                    <a:cubicBezTo>
                      <a:pt x="21529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5" y="59"/>
                      <a:pt x="21493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5" name="Arc 28"/>
              <p:cNvSpPr>
                <a:spLocks/>
              </p:cNvSpPr>
              <p:nvPr/>
            </p:nvSpPr>
            <p:spPr bwMode="auto">
              <a:xfrm>
                <a:off x="6083312" y="6409954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5 w 43200"/>
                  <a:gd name="T1" fmla="*/ 0 h 43200"/>
                  <a:gd name="T2" fmla="*/ 21494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5" y="0"/>
                    </a:moveTo>
                    <a:cubicBezTo>
                      <a:pt x="21530" y="0"/>
                      <a:pt x="21565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6" y="58"/>
                      <a:pt x="21494" y="0"/>
                    </a:cubicBezTo>
                  </a:path>
                  <a:path w="43200" h="43200" stroke="0" extrusionOk="0">
                    <a:moveTo>
                      <a:pt x="21495" y="0"/>
                    </a:moveTo>
                    <a:cubicBezTo>
                      <a:pt x="21530" y="0"/>
                      <a:pt x="21565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6" y="58"/>
                      <a:pt x="21494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57" name="Arc 30"/>
              <p:cNvSpPr>
                <a:spLocks/>
              </p:cNvSpPr>
              <p:nvPr/>
            </p:nvSpPr>
            <p:spPr bwMode="auto">
              <a:xfrm>
                <a:off x="5879865" y="5669013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3 w 43200"/>
                  <a:gd name="T1" fmla="*/ 0 h 43200"/>
                  <a:gd name="T2" fmla="*/ 21492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3" y="0"/>
                    </a:moveTo>
                    <a:cubicBezTo>
                      <a:pt x="21528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4" y="59"/>
                      <a:pt x="21492" y="0"/>
                    </a:cubicBezTo>
                  </a:path>
                  <a:path w="43200" h="43200" stroke="0" extrusionOk="0">
                    <a:moveTo>
                      <a:pt x="21493" y="0"/>
                    </a:moveTo>
                    <a:cubicBezTo>
                      <a:pt x="21528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4" y="59"/>
                      <a:pt x="21492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2" name="Arc 32"/>
              <p:cNvSpPr>
                <a:spLocks/>
              </p:cNvSpPr>
              <p:nvPr/>
            </p:nvSpPr>
            <p:spPr bwMode="auto">
              <a:xfrm>
                <a:off x="6020386" y="5662412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5 w 43200"/>
                  <a:gd name="T1" fmla="*/ 0 h 43200"/>
                  <a:gd name="T2" fmla="*/ 21494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5" y="0"/>
                    </a:moveTo>
                    <a:cubicBezTo>
                      <a:pt x="21530" y="0"/>
                      <a:pt x="21565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6" y="58"/>
                      <a:pt x="21494" y="0"/>
                    </a:cubicBezTo>
                  </a:path>
                  <a:path w="43200" h="43200" stroke="0" extrusionOk="0">
                    <a:moveTo>
                      <a:pt x="21495" y="0"/>
                    </a:moveTo>
                    <a:cubicBezTo>
                      <a:pt x="21530" y="0"/>
                      <a:pt x="21565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6" y="58"/>
                      <a:pt x="21494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4" name="Arc 34"/>
              <p:cNvSpPr>
                <a:spLocks/>
              </p:cNvSpPr>
              <p:nvPr/>
            </p:nvSpPr>
            <p:spPr bwMode="auto">
              <a:xfrm>
                <a:off x="5947655" y="4832361"/>
                <a:ext cx="93600" cy="93555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494 w 43200"/>
                  <a:gd name="T1" fmla="*/ 0 h 43200"/>
                  <a:gd name="T2" fmla="*/ 21493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494" y="0"/>
                    </a:moveTo>
                    <a:cubicBezTo>
                      <a:pt x="21529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5" y="59"/>
                      <a:pt x="21493" y="0"/>
                    </a:cubicBezTo>
                  </a:path>
                  <a:path w="43200" h="43200" stroke="0" extrusionOk="0">
                    <a:moveTo>
                      <a:pt x="21494" y="0"/>
                    </a:moveTo>
                    <a:cubicBezTo>
                      <a:pt x="21529" y="0"/>
                      <a:pt x="21564" y="-1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-1" y="9712"/>
                      <a:pt x="9605" y="59"/>
                      <a:pt x="21493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6" name="Line 36"/>
              <p:cNvSpPr>
                <a:spLocks noChangeShapeType="1"/>
              </p:cNvSpPr>
              <p:nvPr/>
            </p:nvSpPr>
            <p:spPr bwMode="auto">
              <a:xfrm>
                <a:off x="4475288" y="6769698"/>
                <a:ext cx="18978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3" name="Line 41"/>
              <p:cNvSpPr>
                <a:spLocks noChangeShapeType="1"/>
              </p:cNvSpPr>
              <p:nvPr/>
            </p:nvSpPr>
            <p:spPr bwMode="auto">
              <a:xfrm flipV="1">
                <a:off x="4486894" y="4607662"/>
                <a:ext cx="0" cy="21600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4" name="Line 42"/>
              <p:cNvSpPr>
                <a:spLocks noChangeShapeType="1"/>
              </p:cNvSpPr>
              <p:nvPr/>
            </p:nvSpPr>
            <p:spPr bwMode="auto">
              <a:xfrm flipH="1">
                <a:off x="4424076" y="6769698"/>
                <a:ext cx="612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5" name="Rectangle 43"/>
              <p:cNvSpPr>
                <a:spLocks noChangeArrowheads="1"/>
              </p:cNvSpPr>
              <p:nvPr/>
            </p:nvSpPr>
            <p:spPr bwMode="auto">
              <a:xfrm>
                <a:off x="4284051" y="6707950"/>
                <a:ext cx="51308" cy="1231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9pPr>
              </a:lstStyle>
              <a:p>
                <a:pPr defTabSz="914217"/>
                <a:r>
                  <a:rPr lang="ja-JP" altLang="ja-JP" sz="80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0</a:t>
                </a:r>
                <a:endParaRPr lang="ja-JP" altLang="ja-JP" sz="800" dirty="0">
                  <a:cs typeface="Arial" panose="020B0604020202020204" pitchFamily="34" charset="0"/>
                </a:endParaRPr>
              </a:p>
            </p:txBody>
          </p:sp>
          <p:sp>
            <p:nvSpPr>
              <p:cNvPr id="44" name="Line 52"/>
              <p:cNvSpPr>
                <a:spLocks noChangeShapeType="1"/>
              </p:cNvSpPr>
              <p:nvPr/>
            </p:nvSpPr>
            <p:spPr bwMode="auto">
              <a:xfrm flipH="1">
                <a:off x="4424076" y="5664063"/>
                <a:ext cx="612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Rectangle 53"/>
              <p:cNvSpPr>
                <a:spLocks noChangeArrowheads="1"/>
              </p:cNvSpPr>
              <p:nvPr/>
            </p:nvSpPr>
            <p:spPr bwMode="auto">
              <a:xfrm>
                <a:off x="4156863" y="5600664"/>
                <a:ext cx="136888" cy="1231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9pPr>
              </a:lstStyle>
              <a:p>
                <a:pPr defTabSz="914217"/>
                <a:r>
                  <a:rPr lang="ja-JP" altLang="ja-JP" sz="80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5</a:t>
                </a:r>
                <a:r>
                  <a:rPr lang="en-US" altLang="ja-JP" sz="80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.0</a:t>
                </a:r>
                <a:endParaRPr lang="ja-JP" altLang="ja-JP" sz="800" dirty="0">
                  <a:cs typeface="Arial" panose="020B0604020202020204" pitchFamily="34" charset="0"/>
                </a:endParaRPr>
              </a:p>
            </p:txBody>
          </p:sp>
          <p:sp>
            <p:nvSpPr>
              <p:cNvPr id="305" name="Rectangle 32"/>
              <p:cNvSpPr>
                <a:spLocks noChangeArrowheads="1"/>
              </p:cNvSpPr>
              <p:nvPr/>
            </p:nvSpPr>
            <p:spPr bwMode="auto">
              <a:xfrm>
                <a:off x="4937444" y="6877050"/>
                <a:ext cx="153924" cy="123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ja-JP" sz="8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HD</a:t>
                </a:r>
                <a:endPara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6" name="Rectangle 34"/>
              <p:cNvSpPr>
                <a:spLocks noChangeArrowheads="1"/>
              </p:cNvSpPr>
              <p:nvPr/>
            </p:nvSpPr>
            <p:spPr bwMode="auto">
              <a:xfrm>
                <a:off x="5893516" y="6884100"/>
                <a:ext cx="192405" cy="123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ja-JP" sz="800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ATL</a:t>
                </a:r>
                <a:endPara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7" name="Line 52"/>
              <p:cNvSpPr>
                <a:spLocks noChangeShapeType="1"/>
              </p:cNvSpPr>
              <p:nvPr/>
            </p:nvSpPr>
            <p:spPr bwMode="auto">
              <a:xfrm flipH="1">
                <a:off x="4422932" y="5220000"/>
                <a:ext cx="612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8" name="Line 52"/>
              <p:cNvSpPr>
                <a:spLocks noChangeShapeType="1"/>
              </p:cNvSpPr>
              <p:nvPr/>
            </p:nvSpPr>
            <p:spPr bwMode="auto">
              <a:xfrm flipH="1">
                <a:off x="4422932" y="6217200"/>
                <a:ext cx="612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80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9" name="Rectangle 53"/>
              <p:cNvSpPr>
                <a:spLocks noChangeArrowheads="1"/>
              </p:cNvSpPr>
              <p:nvPr/>
            </p:nvSpPr>
            <p:spPr bwMode="auto">
              <a:xfrm>
                <a:off x="4156863" y="6114034"/>
                <a:ext cx="252966" cy="123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9pPr>
              </a:lstStyle>
              <a:p>
                <a:pPr defTabSz="914217"/>
                <a:r>
                  <a:rPr lang="en-US" altLang="ja-JP" sz="80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2.5</a:t>
                </a:r>
                <a:endParaRPr lang="ja-JP" altLang="ja-JP" sz="800" dirty="0">
                  <a:cs typeface="Arial" panose="020B0604020202020204" pitchFamily="34" charset="0"/>
                </a:endParaRPr>
              </a:p>
            </p:txBody>
          </p:sp>
          <p:sp>
            <p:nvSpPr>
              <p:cNvPr id="310" name="Rectangle 53"/>
              <p:cNvSpPr>
                <a:spLocks noChangeArrowheads="1"/>
              </p:cNvSpPr>
              <p:nvPr/>
            </p:nvSpPr>
            <p:spPr bwMode="auto">
              <a:xfrm>
                <a:off x="4157383" y="5151730"/>
                <a:ext cx="252966" cy="123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1pPr>
                <a:lvl2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2pPr>
                <a:lvl3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3pPr>
                <a:lvl4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4pPr>
                <a:lvl5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  <a:cs typeface="ＭＳ Ｐゴシック" pitchFamily="50" charset="-128"/>
                  </a:defRPr>
                </a:lvl9pPr>
              </a:lstStyle>
              <a:p>
                <a:pPr defTabSz="914217"/>
                <a:r>
                  <a:rPr lang="en-US" altLang="ja-JP" sz="80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7</a:t>
                </a:r>
                <a:r>
                  <a:rPr lang="en-US" altLang="ja-JP" sz="800" dirty="0">
                    <a:solidFill>
                      <a:srgbClr val="000000"/>
                    </a:solidFill>
                    <a:cs typeface="Arial" panose="020B0604020202020204" pitchFamily="34" charset="0"/>
                  </a:rPr>
                  <a:t>.5</a:t>
                </a:r>
                <a:endParaRPr lang="ja-JP" altLang="ja-JP" sz="80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14" name="Freeform 36"/>
            <p:cNvSpPr>
              <a:spLocks/>
            </p:cNvSpPr>
            <p:nvPr/>
          </p:nvSpPr>
          <p:spPr bwMode="auto">
            <a:xfrm>
              <a:off x="5133520" y="1772846"/>
              <a:ext cx="952868" cy="73259"/>
            </a:xfrm>
            <a:custGeom>
              <a:avLst/>
              <a:gdLst>
                <a:gd name="T0" fmla="*/ 0 w 4684"/>
                <a:gd name="T1" fmla="*/ 876 h 876"/>
                <a:gd name="T2" fmla="*/ 73 w 4684"/>
                <a:gd name="T3" fmla="*/ 0 h 876"/>
                <a:gd name="T4" fmla="*/ 4611 w 4684"/>
                <a:gd name="T5" fmla="*/ 0 h 876"/>
                <a:gd name="T6" fmla="*/ 4684 w 4684"/>
                <a:gd name="T7" fmla="*/ 876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84" h="876">
                  <a:moveTo>
                    <a:pt x="0" y="876"/>
                  </a:moveTo>
                  <a:cubicBezTo>
                    <a:pt x="0" y="393"/>
                    <a:pt x="33" y="0"/>
                    <a:pt x="73" y="0"/>
                  </a:cubicBezTo>
                  <a:lnTo>
                    <a:pt x="4611" y="0"/>
                  </a:lnTo>
                  <a:cubicBezTo>
                    <a:pt x="4652" y="0"/>
                    <a:pt x="4684" y="393"/>
                    <a:pt x="4684" y="876"/>
                  </a:cubicBezTo>
                </a:path>
              </a:pathLst>
            </a:custGeom>
            <a:noFill/>
            <a:ln w="9525" cap="flat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8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5" name="Rectangle 528"/>
            <p:cNvSpPr>
              <a:spLocks noChangeAspect="1" noChangeArrowheads="1"/>
            </p:cNvSpPr>
            <p:nvPr/>
          </p:nvSpPr>
          <p:spPr bwMode="auto">
            <a:xfrm>
              <a:off x="5286997" y="1522616"/>
              <a:ext cx="622843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 anchor="ctr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Arial" charset="0"/>
                  <a:ea typeface="Arial Unicode MS" pitchFamily="50" charset="-128"/>
                  <a:cs typeface="Arial Unicode MS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en-US" altLang="ja-JP" sz="800" dirty="0">
                  <a:latin typeface="Arial" panose="020B0604020202020204" pitchFamily="34" charset="0"/>
                  <a:cs typeface="Arial" panose="020B0604020202020204" pitchFamily="34" charset="0"/>
                </a:rPr>
                <a:t>N.S.</a:t>
              </a:r>
              <a:endParaRPr lang="en-US" altLang="ja-JP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4" name="タイトル 1"/>
          <p:cNvSpPr txBox="1">
            <a:spLocks/>
          </p:cNvSpPr>
          <p:nvPr/>
        </p:nvSpPr>
        <p:spPr>
          <a:xfrm>
            <a:off x="1091729" y="6515879"/>
            <a:ext cx="5030951" cy="647959"/>
          </a:xfrm>
          <a:prstGeom prst="rect">
            <a:avLst/>
          </a:prstGeom>
        </p:spPr>
        <p:txBody>
          <a:bodyPr vert="horz" lIns="91422" tIns="45711" rIns="91422" bIns="45711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S8</a:t>
            </a:r>
            <a:r>
              <a: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Fig</a:t>
            </a:r>
            <a:r>
              <a:rPr lang="en-US" altLang="ja-JP" sz="1600" b="1" dirty="0">
                <a:latin typeface="Arial" panose="020B0604020202020204" pitchFamily="34" charset="0"/>
                <a:cs typeface="Arial" panose="020B0604020202020204" pitchFamily="34" charset="0"/>
              </a:rPr>
              <a:t>. CD226 expression in mice and human.</a:t>
            </a:r>
            <a:endParaRPr lang="ja-JP" altLang="en-US" sz="16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29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45</Words>
  <Application>Microsoft Macintosh PowerPoint</Application>
  <PresentationFormat>画面に合わせる (4:3)</PresentationFormat>
  <Paragraphs>20</Paragraphs>
  <Slides>1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Kyoto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Matsuoka Masao</dc:creator>
  <cp:lastModifiedBy>Matsuoka Masao</cp:lastModifiedBy>
  <cp:revision>8</cp:revision>
  <dcterms:created xsi:type="dcterms:W3CDTF">2015-12-09T05:05:01Z</dcterms:created>
  <dcterms:modified xsi:type="dcterms:W3CDTF">2015-12-09T05:07:59Z</dcterms:modified>
</cp:coreProperties>
</file>