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47" d="100"/>
          <a:sy n="147" d="100"/>
        </p:scale>
        <p:origin x="-896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2.jpeg"/><Relationship Id="rId5" Type="http://schemas.microsoft.com/office/2007/relationships/hdphoto" Target="../media/hdphoto2.wdp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352800" y="10033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Control experiments for COBRA</a:t>
            </a:r>
            <a:endParaRPr lang="en-US" u="sng" dirty="0"/>
          </a:p>
        </p:txBody>
      </p:sp>
      <p:sp>
        <p:nvSpPr>
          <p:cNvPr id="31" name="TextBox 30"/>
          <p:cNvSpPr txBox="1"/>
          <p:nvPr/>
        </p:nvSpPr>
        <p:spPr>
          <a:xfrm>
            <a:off x="1905000" y="2005568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mPeg3-Pro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581400" y="1548368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Methylation levels (%)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981200" y="4419600"/>
            <a:ext cx="586546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We </a:t>
            </a:r>
            <a:r>
              <a:rPr lang="en-US" sz="1400" dirty="0"/>
              <a:t>have made a series of control DNAs ranging from 0 to 100% methylation levels that were derived from mPeg3-Pro, and subsequently performed PCR amplification and COBRA analyses using two enzymes, </a:t>
            </a:r>
            <a:r>
              <a:rPr lang="en-US" sz="1400" i="1" dirty="0" err="1"/>
              <a:t>Fok</a:t>
            </a:r>
            <a:r>
              <a:rPr lang="en-US" sz="1400" dirty="0" err="1"/>
              <a:t>I</a:t>
            </a:r>
            <a:r>
              <a:rPr lang="en-US" sz="1400" dirty="0"/>
              <a:t> and </a:t>
            </a:r>
            <a:r>
              <a:rPr lang="en-US" sz="1400" i="1" dirty="0" err="1"/>
              <a:t>Taq</a:t>
            </a:r>
            <a:r>
              <a:rPr lang="en-US" sz="1400" dirty="0" err="1"/>
              <a:t>I</a:t>
            </a:r>
            <a:r>
              <a:rPr lang="en-US" sz="1400" dirty="0"/>
              <a:t>.  This set of control experiments indeed </a:t>
            </a:r>
            <a:r>
              <a:rPr lang="en-US" sz="1400" dirty="0" smtClean="0"/>
              <a:t>confirmed</a:t>
            </a:r>
            <a:r>
              <a:rPr lang="en-US" sz="1400" dirty="0" smtClean="0"/>
              <a:t> </a:t>
            </a:r>
            <a:r>
              <a:rPr lang="en-US" sz="1400" dirty="0" smtClean="0"/>
              <a:t>that PCR amplification did not amplify preferentially one form, and also that </a:t>
            </a:r>
            <a:r>
              <a:rPr lang="en-US" sz="1400" dirty="0" smtClean="0"/>
              <a:t>restriction enzyme </a:t>
            </a:r>
            <a:r>
              <a:rPr lang="en-US" sz="1400" dirty="0" smtClean="0"/>
              <a:t>digestion-based analyses can provide relatively accurate measurements of the initial DNA methylation levels. </a:t>
            </a:r>
            <a:endParaRPr lang="en-US" sz="1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429000" y="2374900"/>
            <a:ext cx="2984500" cy="508000"/>
          </a:xfrm>
          <a:prstGeom prst="rect">
            <a:avLst/>
          </a:prstGeom>
        </p:spPr>
      </p:pic>
      <p:sp>
        <p:nvSpPr>
          <p:cNvPr id="15" name="TextBox 5"/>
          <p:cNvSpPr txBox="1"/>
          <p:nvPr/>
        </p:nvSpPr>
        <p:spPr>
          <a:xfrm>
            <a:off x="2514600" y="24511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dirty="0" err="1" smtClean="0"/>
              <a:t>Fok</a:t>
            </a:r>
            <a:r>
              <a:rPr lang="en-US" dirty="0" err="1" smtClean="0"/>
              <a:t>I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581400" y="19939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114800" y="1993900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25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648200" y="1993900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50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220146" y="1993900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75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791200" y="1993900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429000" y="3213100"/>
            <a:ext cx="2971800" cy="596900"/>
          </a:xfrm>
          <a:prstGeom prst="rect">
            <a:avLst/>
          </a:prstGeom>
        </p:spPr>
      </p:pic>
      <p:sp>
        <p:nvSpPr>
          <p:cNvPr id="22" name="TextBox 5"/>
          <p:cNvSpPr txBox="1"/>
          <p:nvPr/>
        </p:nvSpPr>
        <p:spPr>
          <a:xfrm>
            <a:off x="2514600" y="330096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dirty="0" err="1" smtClean="0"/>
              <a:t>Taq</a:t>
            </a:r>
            <a:r>
              <a:rPr lang="en-US" dirty="0" err="1" smtClean="0"/>
              <a:t>I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616329" y="2558465"/>
            <a:ext cx="299857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U</a:t>
            </a:r>
            <a:endParaRPr lang="en-US" sz="1400" dirty="0"/>
          </a:p>
        </p:txBody>
      </p:sp>
      <p:sp>
        <p:nvSpPr>
          <p:cNvPr id="24" name="Line 47"/>
          <p:cNvSpPr>
            <a:spLocks noChangeShapeType="1"/>
          </p:cNvSpPr>
          <p:nvPr/>
        </p:nvSpPr>
        <p:spPr bwMode="auto">
          <a:xfrm rot="10800000">
            <a:off x="6405566" y="2719872"/>
            <a:ext cx="207963" cy="0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w="med" len="med"/>
            <a:tailEnd type="arrow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25" name="TextBox 24"/>
          <p:cNvSpPr txBox="1"/>
          <p:nvPr/>
        </p:nvSpPr>
        <p:spPr>
          <a:xfrm>
            <a:off x="6596034" y="2298700"/>
            <a:ext cx="338166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M</a:t>
            </a:r>
            <a:endParaRPr lang="en-US" sz="1400" dirty="0"/>
          </a:p>
        </p:txBody>
      </p:sp>
      <p:sp>
        <p:nvSpPr>
          <p:cNvPr id="26" name="Line 47"/>
          <p:cNvSpPr>
            <a:spLocks noChangeShapeType="1"/>
          </p:cNvSpPr>
          <p:nvPr/>
        </p:nvSpPr>
        <p:spPr bwMode="auto">
          <a:xfrm rot="10800000">
            <a:off x="6405672" y="2494744"/>
            <a:ext cx="207963" cy="0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w="med" len="med"/>
            <a:tailEnd type="arrow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27" name="TextBox 26"/>
          <p:cNvSpPr txBox="1"/>
          <p:nvPr/>
        </p:nvSpPr>
        <p:spPr>
          <a:xfrm>
            <a:off x="6616329" y="3136900"/>
            <a:ext cx="299857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U</a:t>
            </a:r>
            <a:endParaRPr lang="en-US" sz="1400" dirty="0"/>
          </a:p>
        </p:txBody>
      </p:sp>
      <p:sp>
        <p:nvSpPr>
          <p:cNvPr id="28" name="Line 47"/>
          <p:cNvSpPr>
            <a:spLocks noChangeShapeType="1"/>
          </p:cNvSpPr>
          <p:nvPr/>
        </p:nvSpPr>
        <p:spPr bwMode="auto">
          <a:xfrm rot="10800000">
            <a:off x="6400800" y="3594100"/>
            <a:ext cx="207963" cy="0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w="med" len="med"/>
            <a:tailEnd type="arrow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29" name="TextBox 28"/>
          <p:cNvSpPr txBox="1"/>
          <p:nvPr/>
        </p:nvSpPr>
        <p:spPr>
          <a:xfrm>
            <a:off x="6575455" y="3438723"/>
            <a:ext cx="338166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M</a:t>
            </a:r>
            <a:endParaRPr lang="en-US" sz="1400" dirty="0"/>
          </a:p>
        </p:txBody>
      </p:sp>
      <p:sp>
        <p:nvSpPr>
          <p:cNvPr id="30" name="Line 47"/>
          <p:cNvSpPr>
            <a:spLocks noChangeShapeType="1"/>
          </p:cNvSpPr>
          <p:nvPr/>
        </p:nvSpPr>
        <p:spPr bwMode="auto">
          <a:xfrm rot="10800000">
            <a:off x="6400906" y="3311647"/>
            <a:ext cx="207963" cy="0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w="med" len="med"/>
            <a:tailEnd type="arrow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7828855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101</Words>
  <Application>Microsoft Macintosh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 Ye</dc:creator>
  <cp:lastModifiedBy>Joomyeong Kim</cp:lastModifiedBy>
  <cp:revision>12</cp:revision>
  <dcterms:created xsi:type="dcterms:W3CDTF">2006-08-16T00:00:00Z</dcterms:created>
  <dcterms:modified xsi:type="dcterms:W3CDTF">2016-03-05T20:30:52Z</dcterms:modified>
</cp:coreProperties>
</file>